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2"/>
  </p:notesMasterIdLst>
  <p:sldIdLst>
    <p:sldId id="279" r:id="rId2"/>
    <p:sldId id="256" r:id="rId3"/>
    <p:sldId id="257" r:id="rId4"/>
    <p:sldId id="259" r:id="rId5"/>
    <p:sldId id="260" r:id="rId6"/>
    <p:sldId id="258" r:id="rId7"/>
    <p:sldId id="261" r:id="rId8"/>
    <p:sldId id="262" r:id="rId9"/>
    <p:sldId id="263" r:id="rId10"/>
    <p:sldId id="264" r:id="rId11"/>
    <p:sldId id="265" r:id="rId12"/>
    <p:sldId id="268" r:id="rId13"/>
    <p:sldId id="267" r:id="rId14"/>
    <p:sldId id="272" r:id="rId15"/>
    <p:sldId id="270" r:id="rId16"/>
    <p:sldId id="274"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694F6-58F5-4109-9F78-4DC42A090AFF}" v="1" dt="2025-07-16T14:56:53.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69349" autoAdjust="0"/>
  </p:normalViewPr>
  <p:slideViewPr>
    <p:cSldViewPr snapToGrid="0">
      <p:cViewPr varScale="1">
        <p:scale>
          <a:sx n="40" d="100"/>
          <a:sy n="40" d="100"/>
        </p:scale>
        <p:origin x="165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03289-3183-47A2-8E43-4D08ACD6D771}" type="datetimeFigureOut">
              <a:rPr lang="en-CA" smtClean="0"/>
              <a:t>2025-07-28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E1602-CB3B-4D51-9F96-7C08A308DCF2}" type="slidenum">
              <a:rPr lang="en-CA" smtClean="0"/>
              <a:t>‹#›</a:t>
            </a:fld>
            <a:endParaRPr lang="en-CA"/>
          </a:p>
        </p:txBody>
      </p:sp>
    </p:spTree>
    <p:extLst>
      <p:ext uri="{BB962C8B-B14F-4D97-AF65-F5344CB8AC3E}">
        <p14:creationId xmlns:p14="http://schemas.microsoft.com/office/powerpoint/2010/main" val="64307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Introductory message for all participants.</a:t>
            </a:r>
          </a:p>
          <a:p>
            <a:r>
              <a:rPr lang="en-US" dirty="0"/>
              <a:t>The hosts screen was shared and the shared screen was limited to these slides.</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a:t>
            </a:fld>
            <a:endParaRPr lang="en-CA"/>
          </a:p>
        </p:txBody>
      </p:sp>
    </p:spTree>
    <p:extLst>
      <p:ext uri="{BB962C8B-B14F-4D97-AF65-F5344CB8AC3E}">
        <p14:creationId xmlns:p14="http://schemas.microsoft.com/office/powerpoint/2010/main" val="224932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outlined to show how money flows, presented by Neil based on actual 2023 information.</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11</a:t>
            </a:fld>
            <a:endParaRPr lang="en-CA"/>
          </a:p>
        </p:txBody>
      </p:sp>
    </p:spTree>
    <p:extLst>
      <p:ext uri="{BB962C8B-B14F-4D97-AF65-F5344CB8AC3E}">
        <p14:creationId xmlns:p14="http://schemas.microsoft.com/office/powerpoint/2010/main" val="381270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Neil provided information as to what the 2024 budget was and what transpired during the year that impacted the amount of money the industry had to pay purses.</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12</a:t>
            </a:fld>
            <a:endParaRPr lang="en-CA"/>
          </a:p>
        </p:txBody>
      </p:sp>
    </p:spTree>
    <p:extLst>
      <p:ext uri="{BB962C8B-B14F-4D97-AF65-F5344CB8AC3E}">
        <p14:creationId xmlns:p14="http://schemas.microsoft.com/office/powerpoint/2010/main" val="277806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presented and discussed many topic areas:</a:t>
            </a:r>
          </a:p>
          <a:p>
            <a:r>
              <a:rPr lang="en-US" dirty="0"/>
              <a:t>On the 2024 meet – he repeated the reason for the reduction in race days.</a:t>
            </a:r>
          </a:p>
          <a:p>
            <a:r>
              <a:rPr lang="en-US" dirty="0"/>
              <a:t>He discussed funding of the incentive programs and how HBPA BC is supporting continuing these incentives in 2025, but funding is an issue.</a:t>
            </a:r>
          </a:p>
          <a:p>
            <a:r>
              <a:rPr lang="en-US" dirty="0"/>
              <a:t>He thanked Nigel and Denise in communications for improving member interaction. Nigel with the newsletter and Denise with government relations participation and with the trackside events that focused on owners and helping backstretch.</a:t>
            </a:r>
          </a:p>
          <a:p>
            <a:r>
              <a:rPr lang="en-US" dirty="0"/>
              <a:t>He said that government funding is important to get racing back to the level it can be as funding sources have reduced significantly in gross dollars and even more as a portion of BC budgeted funds since 2010 when the current plan was put in place.  He sees this being addressed soon into the next mandate of the newly elected government.</a:t>
            </a:r>
          </a:p>
          <a:p>
            <a:r>
              <a:rPr lang="en-US" dirty="0"/>
              <a:t>Horse population and setting properly conditioned races with limited funds will be a challenge in 2025 but he feels a meet similar to 2024 can be had, if not bigger if new resources are provided.</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13</a:t>
            </a:fld>
            <a:endParaRPr lang="en-CA"/>
          </a:p>
        </p:txBody>
      </p:sp>
    </p:spTree>
    <p:extLst>
      <p:ext uri="{BB962C8B-B14F-4D97-AF65-F5344CB8AC3E}">
        <p14:creationId xmlns:p14="http://schemas.microsoft.com/office/powerpoint/2010/main" val="321316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as TBC chairperson, presented on behalf of Matthew Ruhlman of TBC who was not able to attend.</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14</a:t>
            </a:fld>
            <a:endParaRPr lang="en-CA"/>
          </a:p>
        </p:txBody>
      </p:sp>
    </p:spTree>
    <p:extLst>
      <p:ext uri="{BB962C8B-B14F-4D97-AF65-F5344CB8AC3E}">
        <p14:creationId xmlns:p14="http://schemas.microsoft.com/office/powerpoint/2010/main" val="140075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Neil and Gary outlined how money flowed and took general questions from attendees.</a:t>
            </a:r>
          </a:p>
        </p:txBody>
      </p:sp>
      <p:sp>
        <p:nvSpPr>
          <p:cNvPr id="4" name="Slide Number Placeholder 3"/>
          <p:cNvSpPr>
            <a:spLocks noGrp="1"/>
          </p:cNvSpPr>
          <p:nvPr>
            <p:ph type="sldNum" sz="quarter" idx="5"/>
          </p:nvPr>
        </p:nvSpPr>
        <p:spPr/>
        <p:txBody>
          <a:bodyPr/>
          <a:lstStyle/>
          <a:p>
            <a:fld id="{CFAE1602-CB3B-4D51-9F96-7C08A308DCF2}" type="slidenum">
              <a:rPr lang="en-CA" smtClean="0"/>
              <a:t>15</a:t>
            </a:fld>
            <a:endParaRPr lang="en-CA"/>
          </a:p>
        </p:txBody>
      </p:sp>
    </p:spTree>
    <p:extLst>
      <p:ext uri="{BB962C8B-B14F-4D97-AF65-F5344CB8AC3E}">
        <p14:creationId xmlns:p14="http://schemas.microsoft.com/office/powerpoint/2010/main" val="50301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Gary outlined changes to key indicators over the past year and some general expectations for going forward.</a:t>
            </a:r>
          </a:p>
        </p:txBody>
      </p:sp>
      <p:sp>
        <p:nvSpPr>
          <p:cNvPr id="4" name="Slide Number Placeholder 3"/>
          <p:cNvSpPr>
            <a:spLocks noGrp="1"/>
          </p:cNvSpPr>
          <p:nvPr>
            <p:ph type="sldNum" sz="quarter" idx="5"/>
          </p:nvPr>
        </p:nvSpPr>
        <p:spPr/>
        <p:txBody>
          <a:bodyPr/>
          <a:lstStyle/>
          <a:p>
            <a:fld id="{CFAE1602-CB3B-4D51-9F96-7C08A308DCF2}" type="slidenum">
              <a:rPr lang="en-CA" smtClean="0"/>
              <a:t>16</a:t>
            </a:fld>
            <a:endParaRPr lang="en-CA"/>
          </a:p>
        </p:txBody>
      </p:sp>
    </p:spTree>
    <p:extLst>
      <p:ext uri="{BB962C8B-B14F-4D97-AF65-F5344CB8AC3E}">
        <p14:creationId xmlns:p14="http://schemas.microsoft.com/office/powerpoint/2010/main" val="34288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commented on promotions planned and the role Great Canadian Entertainment has as the track operator in promoting racing events.</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17</a:t>
            </a:fld>
            <a:endParaRPr lang="en-CA"/>
          </a:p>
        </p:txBody>
      </p:sp>
    </p:spTree>
    <p:extLst>
      <p:ext uri="{BB962C8B-B14F-4D97-AF65-F5344CB8AC3E}">
        <p14:creationId xmlns:p14="http://schemas.microsoft.com/office/powerpoint/2010/main" val="317869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items were discussed and presented at various points during the meeting.  The site lease was stated to be due for renewal or extension in May 2026.  Gary and David said that they have approached GCE for their comments on this to try to get information on their plans.</a:t>
            </a:r>
          </a:p>
          <a:p>
            <a:r>
              <a:rPr lang="en-CA" dirty="0"/>
              <a:t>The recent issue that has just been brought to the attention of the HBPA was the possible complete closing of all feedstore storage areas.  This matter may require the purchase of some additional containers to store feed store product.</a:t>
            </a:r>
          </a:p>
          <a:p>
            <a:r>
              <a:rPr lang="en-CA" dirty="0"/>
              <a:t>2025 race schedule was discussed generally with the final dates expected to be announced in December.</a:t>
            </a:r>
          </a:p>
          <a:p>
            <a:r>
              <a:rPr lang="en-CA" dirty="0"/>
              <a:t>Race incentives were discussed with the plan to go forward with the fresh horse program and likely the wintering program.  Those are to be announced soon.</a:t>
            </a:r>
          </a:p>
        </p:txBody>
      </p:sp>
      <p:sp>
        <p:nvSpPr>
          <p:cNvPr id="4" name="Slide Number Placeholder 3"/>
          <p:cNvSpPr>
            <a:spLocks noGrp="1"/>
          </p:cNvSpPr>
          <p:nvPr>
            <p:ph type="sldNum" sz="quarter" idx="5"/>
          </p:nvPr>
        </p:nvSpPr>
        <p:spPr/>
        <p:txBody>
          <a:bodyPr/>
          <a:lstStyle/>
          <a:p>
            <a:fld id="{CFAE1602-CB3B-4D51-9F96-7C08A308DCF2}" type="slidenum">
              <a:rPr lang="en-CA" smtClean="0"/>
              <a:t>18</a:t>
            </a:fld>
            <a:endParaRPr lang="en-CA"/>
          </a:p>
        </p:txBody>
      </p:sp>
    </p:spTree>
    <p:extLst>
      <p:ext uri="{BB962C8B-B14F-4D97-AF65-F5344CB8AC3E}">
        <p14:creationId xmlns:p14="http://schemas.microsoft.com/office/powerpoint/2010/main" val="277640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19</a:t>
            </a:fld>
            <a:endParaRPr lang="en-CA"/>
          </a:p>
        </p:txBody>
      </p:sp>
    </p:spTree>
    <p:extLst>
      <p:ext uri="{BB962C8B-B14F-4D97-AF65-F5344CB8AC3E}">
        <p14:creationId xmlns:p14="http://schemas.microsoft.com/office/powerpoint/2010/main" val="2079291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8:15 pm</a:t>
            </a:r>
          </a:p>
        </p:txBody>
      </p:sp>
      <p:sp>
        <p:nvSpPr>
          <p:cNvPr id="4" name="Slide Number Placeholder 3"/>
          <p:cNvSpPr>
            <a:spLocks noGrp="1"/>
          </p:cNvSpPr>
          <p:nvPr>
            <p:ph type="sldNum" sz="quarter" idx="5"/>
          </p:nvPr>
        </p:nvSpPr>
        <p:spPr/>
        <p:txBody>
          <a:bodyPr/>
          <a:lstStyle/>
          <a:p>
            <a:fld id="{CFAE1602-CB3B-4D51-9F96-7C08A308DCF2}" type="slidenum">
              <a:rPr lang="en-CA" smtClean="0"/>
              <a:t>20</a:t>
            </a:fld>
            <a:endParaRPr lang="en-CA"/>
          </a:p>
        </p:txBody>
      </p:sp>
    </p:spTree>
    <p:extLst>
      <p:ext uri="{BB962C8B-B14F-4D97-AF65-F5344CB8AC3E}">
        <p14:creationId xmlns:p14="http://schemas.microsoft.com/office/powerpoint/2010/main" val="393822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were walked through the presentation.  Neil Stajkowski and Denise Praill moderated.  Denise watched the chat for all questions.  Questions were either provided to the presenter while in the topic or they were kept until the end of the presentation during the Q&amp;A time.  David Milburn was also present.</a:t>
            </a:r>
          </a:p>
          <a:p>
            <a:r>
              <a:rPr lang="en-US" dirty="0"/>
              <a:t>Formal minutes of the meeting will be prepared and the presentation will form part of the minutes.</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2</a:t>
            </a:fld>
            <a:endParaRPr lang="en-CA"/>
          </a:p>
        </p:txBody>
      </p:sp>
    </p:spTree>
    <p:extLst>
      <p:ext uri="{BB962C8B-B14F-4D97-AF65-F5344CB8AC3E}">
        <p14:creationId xmlns:p14="http://schemas.microsoft.com/office/powerpoint/2010/main" val="81204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was presented to all by Neil Stajkowski</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3</a:t>
            </a:fld>
            <a:endParaRPr lang="en-CA"/>
          </a:p>
        </p:txBody>
      </p:sp>
    </p:spTree>
    <p:extLst>
      <p:ext uri="{BB962C8B-B14F-4D97-AF65-F5344CB8AC3E}">
        <p14:creationId xmlns:p14="http://schemas.microsoft.com/office/powerpoint/2010/main" val="46176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was started as a Quorum of at least 25 members – 55 were online at its max – were present and so President Milburn began the meeting in proper.</a:t>
            </a:r>
          </a:p>
          <a:p>
            <a:r>
              <a:rPr lang="en-US" dirty="0"/>
              <a:t>Meeting began at 7:08</a:t>
            </a:r>
          </a:p>
          <a:p>
            <a:r>
              <a:rPr lang="en-US" dirty="0"/>
              <a:t>David introduced newly elected Board members – Chris Ceraldi, Jordan Froelich, Mark Freeman and John Snow </a:t>
            </a:r>
          </a:p>
          <a:p>
            <a:r>
              <a:rPr lang="en-US" dirty="0"/>
              <a:t>David thanked former Board members for their service over the past 3 years, minimum – Don Danard, Richard Hamel, Tara Niegel and Patty Leaney</a:t>
            </a:r>
          </a:p>
          <a:p>
            <a:r>
              <a:rPr lang="en-US" dirty="0"/>
              <a:t>David also asked for a minute of silence to respect the passing of Dairen Edwards – then President of CTHS BC and Owner of the year in 2023 and 2024 as principal of Willow Creek Farms who passed away suddenly very recently.  He also wanted to acknowledge the passing of Darlene Smith, a long-time super fan and owner of thoroughbreds, huge friend of the backstretch and regular at the gap watching training etc. Who recently passed after a long illness.</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5</a:t>
            </a:fld>
            <a:endParaRPr lang="en-CA"/>
          </a:p>
        </p:txBody>
      </p:sp>
    </p:spTree>
    <p:extLst>
      <p:ext uri="{BB962C8B-B14F-4D97-AF65-F5344CB8AC3E}">
        <p14:creationId xmlns:p14="http://schemas.microsoft.com/office/powerpoint/2010/main" val="369546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Neil presented the minutes of the 2023 AGM held in April 2024.</a:t>
            </a:r>
          </a:p>
          <a:p>
            <a:r>
              <a:rPr lang="en-US" dirty="0"/>
              <a:t>There were no errors or omissions noted, and they were moved by Craig MacPherson and seconded by Nigel Reid.</a:t>
            </a:r>
          </a:p>
          <a:p>
            <a:r>
              <a:rPr lang="en-US" dirty="0"/>
              <a:t>Carried</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6</a:t>
            </a:fld>
            <a:endParaRPr lang="en-CA"/>
          </a:p>
        </p:txBody>
      </p:sp>
    </p:spTree>
    <p:extLst>
      <p:ext uri="{BB962C8B-B14F-4D97-AF65-F5344CB8AC3E}">
        <p14:creationId xmlns:p14="http://schemas.microsoft.com/office/powerpoint/2010/main" val="412472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Neil presented the highlights of the March 2024 financials – the minutes and financials have been up on the HBPABC.ca website for all to see.</a:t>
            </a:r>
          </a:p>
          <a:p>
            <a:r>
              <a:rPr lang="en-US" dirty="0"/>
              <a:t>In addition to the slide, he discussed Feedstore operations and the impact of fewer horses.</a:t>
            </a:r>
          </a:p>
          <a:p>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7</a:t>
            </a:fld>
            <a:endParaRPr lang="en-CA"/>
          </a:p>
        </p:txBody>
      </p:sp>
    </p:spTree>
    <p:extLst>
      <p:ext uri="{BB962C8B-B14F-4D97-AF65-F5344CB8AC3E}">
        <p14:creationId xmlns:p14="http://schemas.microsoft.com/office/powerpoint/2010/main" val="426840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1 was moved by Nigel Reid, seconded by Craig MacPherson.</a:t>
            </a:r>
          </a:p>
          <a:p>
            <a:r>
              <a:rPr lang="en-US" dirty="0"/>
              <a:t>Carried</a:t>
            </a:r>
          </a:p>
          <a:p>
            <a:r>
              <a:rPr lang="en-US" dirty="0"/>
              <a:t>Motion 2 was moved by Craig MacPherson and seconded by Gary Johnson</a:t>
            </a:r>
          </a:p>
          <a:p>
            <a:r>
              <a:rPr lang="en-US" dirty="0"/>
              <a:t>Carried</a:t>
            </a:r>
          </a:p>
          <a:p>
            <a:r>
              <a:rPr lang="en-US" dirty="0"/>
              <a:t>There were no concerns or objections raised by attendees on either motion</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8</a:t>
            </a:fld>
            <a:endParaRPr lang="en-CA"/>
          </a:p>
        </p:txBody>
      </p:sp>
    </p:spTree>
    <p:extLst>
      <p:ext uri="{BB962C8B-B14F-4D97-AF65-F5344CB8AC3E}">
        <p14:creationId xmlns:p14="http://schemas.microsoft.com/office/powerpoint/2010/main" val="294899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by Neil to provide information as to how funds come to the thoroughbred racing industry.</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9</a:t>
            </a:fld>
            <a:endParaRPr lang="en-CA"/>
          </a:p>
        </p:txBody>
      </p:sp>
    </p:spTree>
    <p:extLst>
      <p:ext uri="{BB962C8B-B14F-4D97-AF65-F5344CB8AC3E}">
        <p14:creationId xmlns:p14="http://schemas.microsoft.com/office/powerpoint/2010/main" val="157709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Neil discussed the split and said that the split arrangement is currently in discussion for 2025 as this agreement expires at the end of 2024.</a:t>
            </a:r>
            <a:endParaRPr lang="en-CA" dirty="0"/>
          </a:p>
        </p:txBody>
      </p:sp>
      <p:sp>
        <p:nvSpPr>
          <p:cNvPr id="4" name="Slide Number Placeholder 3"/>
          <p:cNvSpPr>
            <a:spLocks noGrp="1"/>
          </p:cNvSpPr>
          <p:nvPr>
            <p:ph type="sldNum" sz="quarter" idx="5"/>
          </p:nvPr>
        </p:nvSpPr>
        <p:spPr/>
        <p:txBody>
          <a:bodyPr/>
          <a:lstStyle/>
          <a:p>
            <a:fld id="{CFAE1602-CB3B-4D51-9F96-7C08A308DCF2}" type="slidenum">
              <a:rPr lang="en-CA" smtClean="0"/>
              <a:t>10</a:t>
            </a:fld>
            <a:endParaRPr lang="en-CA"/>
          </a:p>
        </p:txBody>
      </p:sp>
    </p:spTree>
    <p:extLst>
      <p:ext uri="{BB962C8B-B14F-4D97-AF65-F5344CB8AC3E}">
        <p14:creationId xmlns:p14="http://schemas.microsoft.com/office/powerpoint/2010/main" val="42420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299325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86465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0860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3373597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7845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72002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428340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116492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19023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034F8-A4B9-4BAC-9921-36C246D6B9BF}" type="datetimeFigureOut">
              <a:rPr lang="en-CA" smtClean="0"/>
              <a:t>2025-07-28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281026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034F8-A4B9-4BAC-9921-36C246D6B9BF}" type="datetimeFigureOut">
              <a:rPr lang="en-CA" smtClean="0"/>
              <a:t>2025-07-28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388984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034F8-A4B9-4BAC-9921-36C246D6B9BF}" type="datetimeFigureOut">
              <a:rPr lang="en-CA" smtClean="0"/>
              <a:t>2025-07-28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312540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034F8-A4B9-4BAC-9921-36C246D6B9BF}" type="datetimeFigureOut">
              <a:rPr lang="en-CA" smtClean="0"/>
              <a:t>2025-07-28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138160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034F8-A4B9-4BAC-9921-36C246D6B9BF}" type="datetimeFigureOut">
              <a:rPr lang="en-CA" smtClean="0"/>
              <a:t>2025-07-28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371278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034F8-A4B9-4BAC-9921-36C246D6B9BF}" type="datetimeFigureOut">
              <a:rPr lang="en-CA" smtClean="0"/>
              <a:t>2025-07-28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248502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034F8-A4B9-4BAC-9921-36C246D6B9BF}" type="datetimeFigureOut">
              <a:rPr lang="en-CA" smtClean="0"/>
              <a:t>2025-07-28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05C71-651C-4CE7-BE91-CD776EECA89D}" type="slidenum">
              <a:rPr lang="en-CA" smtClean="0"/>
              <a:t>‹#›</a:t>
            </a:fld>
            <a:endParaRPr lang="en-CA"/>
          </a:p>
        </p:txBody>
      </p:sp>
    </p:spTree>
    <p:extLst>
      <p:ext uri="{BB962C8B-B14F-4D97-AF65-F5344CB8AC3E}">
        <p14:creationId xmlns:p14="http://schemas.microsoft.com/office/powerpoint/2010/main" val="366600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F034F8-A4B9-4BAC-9921-36C246D6B9BF}" type="datetimeFigureOut">
              <a:rPr lang="en-CA" smtClean="0"/>
              <a:t>2025-07-28</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B05C71-651C-4CE7-BE91-CD776EECA89D}" type="slidenum">
              <a:rPr lang="en-CA" smtClean="0"/>
              <a:t>‹#›</a:t>
            </a:fld>
            <a:endParaRPr lang="en-CA"/>
          </a:p>
        </p:txBody>
      </p:sp>
    </p:spTree>
    <p:extLst>
      <p:ext uri="{BB962C8B-B14F-4D97-AF65-F5344CB8AC3E}">
        <p14:creationId xmlns:p14="http://schemas.microsoft.com/office/powerpoint/2010/main" val="267323282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bpabc.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B8575-65EA-8037-149B-DB5BDE225118}"/>
              </a:ext>
            </a:extLst>
          </p:cNvPr>
          <p:cNvSpPr txBox="1"/>
          <p:nvPr/>
        </p:nvSpPr>
        <p:spPr>
          <a:xfrm>
            <a:off x="958645" y="1476862"/>
            <a:ext cx="8568813" cy="3483005"/>
          </a:xfrm>
          <a:prstGeom prst="rect">
            <a:avLst/>
          </a:prstGeom>
          <a:noFill/>
        </p:spPr>
        <p:txBody>
          <a:bodyPr wrap="square">
            <a:spAutoFit/>
          </a:bodyPr>
          <a:lstStyle/>
          <a:p>
            <a:pPr marR="100965" algn="ctr">
              <a:spcBef>
                <a:spcPts val="1610"/>
              </a:spcBef>
            </a:pPr>
            <a:r>
              <a:rPr lang="en-US" sz="2400" b="1" spc="-25" dirty="0">
                <a:effectLst/>
                <a:latin typeface="Times New Roman" panose="02020603050405020304" pitchFamily="18" charset="0"/>
                <a:ea typeface="Times New Roman" panose="02020603050405020304" pitchFamily="18" charset="0"/>
              </a:rPr>
              <a:t>Welcoming Instructions</a:t>
            </a:r>
            <a:endParaRPr lang="en-CA" sz="2400" dirty="0">
              <a:effectLst/>
              <a:latin typeface="Times New Roman" panose="02020603050405020304" pitchFamily="18" charset="0"/>
              <a:ea typeface="Times New Roman" panose="02020603050405020304" pitchFamily="18" charset="0"/>
            </a:endParaRPr>
          </a:p>
          <a:p>
            <a:pPr marR="100965" algn="ctr">
              <a:spcBef>
                <a:spcPts val="1610"/>
              </a:spcBef>
            </a:pPr>
            <a:r>
              <a:rPr lang="en-US" sz="2400" b="1" spc="-25" dirty="0">
                <a:effectLst/>
                <a:latin typeface="Times New Roman" panose="02020603050405020304" pitchFamily="18" charset="0"/>
                <a:ea typeface="Times New Roman" panose="02020603050405020304" pitchFamily="18" charset="0"/>
              </a:rPr>
              <a:t>For all Attendees of the 2024 HBPA BC AGM</a:t>
            </a:r>
            <a:endParaRPr lang="en-CA" sz="2400" dirty="0">
              <a:effectLst/>
              <a:latin typeface="Times New Roman" panose="02020603050405020304" pitchFamily="18" charset="0"/>
              <a:ea typeface="Times New Roman" panose="02020603050405020304" pitchFamily="18" charset="0"/>
            </a:endParaRPr>
          </a:p>
          <a:p>
            <a:pPr marR="64770" lvl="0">
              <a:spcBef>
                <a:spcPts val="1200"/>
              </a:spcBef>
              <a:spcAft>
                <a:spcPts val="600"/>
              </a:spcAft>
              <a:tabLst>
                <a:tab pos="292100" algn="l"/>
              </a:tabLst>
            </a:pPr>
            <a:r>
              <a:rPr lang="en-US" sz="2400" dirty="0">
                <a:effectLst/>
                <a:latin typeface="Times New Roman" panose="02020603050405020304" pitchFamily="18" charset="0"/>
                <a:ea typeface="Times New Roman" panose="02020603050405020304" pitchFamily="18" charset="0"/>
              </a:rPr>
              <a:t>Please note that all attendees upon entry, will be put on mute, and muting will be controlled by the meeting moderator.  You are encouraged to leave your camera on.</a:t>
            </a:r>
            <a:endParaRPr lang="en-CA"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Use Chat (in the Zoom app) to type a question for the moderator to relay to the presenter(s) at that time or at the end of the meeting, whichever makes the most sense.</a:t>
            </a:r>
            <a:endParaRPr lang="en-CA" sz="2400" dirty="0"/>
          </a:p>
        </p:txBody>
      </p:sp>
    </p:spTree>
    <p:extLst>
      <p:ext uri="{BB962C8B-B14F-4D97-AF65-F5344CB8AC3E}">
        <p14:creationId xmlns:p14="http://schemas.microsoft.com/office/powerpoint/2010/main" val="394357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CEFFF3-11DC-FEA9-8A29-CEE2CB293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6CCE1-D1FB-7D6B-2D58-1066B833F369}"/>
              </a:ext>
            </a:extLst>
          </p:cNvPr>
          <p:cNvSpPr>
            <a:spLocks noGrp="1"/>
          </p:cNvSpPr>
          <p:nvPr>
            <p:ph type="title"/>
          </p:nvPr>
        </p:nvSpPr>
        <p:spPr>
          <a:xfrm>
            <a:off x="2143593" y="609600"/>
            <a:ext cx="7929797" cy="799475"/>
          </a:xfrm>
        </p:spPr>
        <p:txBody>
          <a:bodyPr>
            <a:normAutofit/>
          </a:bodyPr>
          <a:lstStyle/>
          <a:p>
            <a:r>
              <a:rPr lang="en-US" sz="3200" dirty="0"/>
              <a:t>Industry Financial Position - continued</a:t>
            </a:r>
            <a:endParaRPr lang="en-CA" sz="3200" dirty="0"/>
          </a:p>
        </p:txBody>
      </p:sp>
      <p:pic>
        <p:nvPicPr>
          <p:cNvPr id="5" name="Picture 4" descr="Horses in a barn">
            <a:extLst>
              <a:ext uri="{FF2B5EF4-FFF2-40B4-BE49-F238E27FC236}">
                <a16:creationId xmlns:a16="http://schemas.microsoft.com/office/drawing/2014/main" id="{4078B97C-AFB4-D797-6D79-3FA665AFD132}"/>
              </a:ext>
            </a:extLst>
          </p:cNvPr>
          <p:cNvPicPr>
            <a:picLocks noChangeAspect="1"/>
          </p:cNvPicPr>
          <p:nvPr/>
        </p:nvPicPr>
        <p:blipFill>
          <a:blip r:embed="rId3"/>
          <a:srcRect l="39203" t="4067" r="3530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6C91C3F6-008F-DA92-4E12-24791DC9D515}"/>
              </a:ext>
            </a:extLst>
          </p:cNvPr>
          <p:cNvSpPr>
            <a:spLocks noGrp="1"/>
          </p:cNvSpPr>
          <p:nvPr>
            <p:ph idx="1"/>
          </p:nvPr>
        </p:nvSpPr>
        <p:spPr>
          <a:xfrm>
            <a:off x="2413417" y="1409075"/>
            <a:ext cx="8184630" cy="4632288"/>
          </a:xfrm>
        </p:spPr>
        <p:txBody>
          <a:bodyPr>
            <a:noAutofit/>
          </a:bodyPr>
          <a:lstStyle/>
          <a:p>
            <a:pPr marL="0" indent="0">
              <a:buNone/>
            </a:pPr>
            <a:r>
              <a:rPr lang="en-US" sz="2400" u="sng" dirty="0"/>
              <a:t>Process of how funds get distributed:</a:t>
            </a:r>
          </a:p>
          <a:p>
            <a:pPr marL="0" indent="0">
              <a:buNone/>
            </a:pPr>
            <a:r>
              <a:rPr lang="en-CA" sz="2400" dirty="0"/>
              <a:t>Industry funds get managed by the Horse Racing Industry Management Committee (HRIMC) and are split between:</a:t>
            </a:r>
          </a:p>
          <a:p>
            <a:pPr marL="514350" indent="-514350">
              <a:buFont typeface="+mj-lt"/>
              <a:buAutoNum type="arabicPeriod"/>
            </a:pPr>
            <a:r>
              <a:rPr lang="en-CA" sz="2400" dirty="0"/>
              <a:t>Great Canadian Gaming Corporation as the operator of the two racetracks - Hastings Park and Fraser Downs.</a:t>
            </a:r>
          </a:p>
          <a:p>
            <a:pPr marL="514350" indent="-514350">
              <a:buFont typeface="+mj-lt"/>
              <a:buAutoNum type="arabicPeriod"/>
            </a:pPr>
            <a:r>
              <a:rPr lang="en-CA" sz="2400" dirty="0"/>
              <a:t>Thoroughbred Racing Organizations  – BCTOBA, CTHS BC and HBPA BC.</a:t>
            </a:r>
          </a:p>
          <a:p>
            <a:pPr marL="514350" indent="-514350">
              <a:buFont typeface="+mj-lt"/>
              <a:buAutoNum type="arabicPeriod"/>
            </a:pPr>
            <a:r>
              <a:rPr lang="en-CA" sz="2400" dirty="0"/>
              <a:t>Standardbred Racing via Harness Racing BC (HRBC) which acts as the sole organization representing Harness Racing.</a:t>
            </a:r>
          </a:p>
        </p:txBody>
      </p:sp>
    </p:spTree>
    <p:extLst>
      <p:ext uri="{BB962C8B-B14F-4D97-AF65-F5344CB8AC3E}">
        <p14:creationId xmlns:p14="http://schemas.microsoft.com/office/powerpoint/2010/main" val="101256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09A8C9-87A9-895E-BF5A-C4F7A72BB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294E0-B292-B8BB-37D4-989F7BFEC82C}"/>
              </a:ext>
            </a:extLst>
          </p:cNvPr>
          <p:cNvSpPr>
            <a:spLocks noGrp="1"/>
          </p:cNvSpPr>
          <p:nvPr>
            <p:ph type="title"/>
          </p:nvPr>
        </p:nvSpPr>
        <p:spPr>
          <a:xfrm>
            <a:off x="1948721" y="609600"/>
            <a:ext cx="7325281" cy="664564"/>
          </a:xfrm>
        </p:spPr>
        <p:txBody>
          <a:bodyPr>
            <a:normAutofit/>
          </a:bodyPr>
          <a:lstStyle/>
          <a:p>
            <a:r>
              <a:rPr lang="en-US" sz="3200" dirty="0"/>
              <a:t>Industry Financial Position - continued</a:t>
            </a:r>
            <a:endParaRPr lang="en-CA" sz="3200" dirty="0"/>
          </a:p>
        </p:txBody>
      </p:sp>
      <p:pic>
        <p:nvPicPr>
          <p:cNvPr id="5" name="Picture 4" descr="Large car parking lot from above">
            <a:extLst>
              <a:ext uri="{FF2B5EF4-FFF2-40B4-BE49-F238E27FC236}">
                <a16:creationId xmlns:a16="http://schemas.microsoft.com/office/drawing/2014/main" id="{49B27764-4D6E-E6C2-F364-DFA095FB60F4}"/>
              </a:ext>
            </a:extLst>
          </p:cNvPr>
          <p:cNvPicPr>
            <a:picLocks noChangeAspect="1"/>
          </p:cNvPicPr>
          <p:nvPr/>
        </p:nvPicPr>
        <p:blipFill>
          <a:blip r:embed="rId3"/>
          <a:srcRect l="24035" r="49491"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5A972B4A-152C-482E-AB92-72183BCF47CB}"/>
              </a:ext>
            </a:extLst>
          </p:cNvPr>
          <p:cNvSpPr>
            <a:spLocks noGrp="1"/>
          </p:cNvSpPr>
          <p:nvPr>
            <p:ph idx="1"/>
          </p:nvPr>
        </p:nvSpPr>
        <p:spPr>
          <a:xfrm>
            <a:off x="2734056" y="1274164"/>
            <a:ext cx="7893970" cy="5291527"/>
          </a:xfrm>
        </p:spPr>
        <p:txBody>
          <a:bodyPr>
            <a:noAutofit/>
          </a:bodyPr>
          <a:lstStyle/>
          <a:p>
            <a:pPr marL="0" indent="0">
              <a:lnSpc>
                <a:spcPct val="90000"/>
              </a:lnSpc>
              <a:buNone/>
            </a:pPr>
            <a:r>
              <a:rPr lang="en-US" sz="2400" b="1" u="sng" dirty="0"/>
              <a:t>For 2023, to the end of December:</a:t>
            </a:r>
          </a:p>
          <a:p>
            <a:pPr marL="0" indent="0">
              <a:lnSpc>
                <a:spcPct val="90000"/>
              </a:lnSpc>
              <a:buNone/>
            </a:pPr>
            <a:r>
              <a:rPr lang="en-CA" sz="2400" dirty="0"/>
              <a:t>Industry funds  to HRIMC, consisted of:</a:t>
            </a:r>
          </a:p>
          <a:p>
            <a:pPr marL="514350" indent="-514350">
              <a:lnSpc>
                <a:spcPct val="90000"/>
              </a:lnSpc>
              <a:buFont typeface="+mj-lt"/>
              <a:buAutoNum type="arabicPeriod"/>
            </a:pPr>
            <a:r>
              <a:rPr lang="en-CA" sz="2400" dirty="0"/>
              <a:t>Slots Income 		$9,478,688</a:t>
            </a:r>
          </a:p>
          <a:p>
            <a:pPr marL="514350" indent="-514350">
              <a:lnSpc>
                <a:spcPct val="90000"/>
              </a:lnSpc>
              <a:buFont typeface="+mj-lt"/>
              <a:buAutoNum type="arabicPeriod"/>
            </a:pPr>
            <a:r>
              <a:rPr lang="en-CA" sz="2400" dirty="0"/>
              <a:t>Racing Income		$9,470,404 	of a handle of 											$118,136,883</a:t>
            </a:r>
          </a:p>
          <a:p>
            <a:pPr marL="0" indent="0">
              <a:lnSpc>
                <a:spcPct val="90000"/>
              </a:lnSpc>
              <a:buNone/>
            </a:pPr>
            <a:r>
              <a:rPr lang="en-CA" sz="2400" dirty="0"/>
              <a:t>		Total Income		$18,949,092</a:t>
            </a:r>
          </a:p>
          <a:p>
            <a:pPr marL="0" indent="0">
              <a:lnSpc>
                <a:spcPct val="90000"/>
              </a:lnSpc>
              <a:buNone/>
            </a:pPr>
            <a:r>
              <a:rPr lang="en-CA" sz="2400" dirty="0"/>
              <a:t>This total then gets split to the three organizations noted previously.  The split of this income is:</a:t>
            </a:r>
          </a:p>
          <a:p>
            <a:pPr marL="0" indent="0">
              <a:lnSpc>
                <a:spcPct val="90000"/>
              </a:lnSpc>
              <a:buNone/>
            </a:pPr>
            <a:r>
              <a:rPr lang="en-CA" sz="2400" dirty="0"/>
              <a:t>43.2% GCGC   				$8,186,008 </a:t>
            </a:r>
          </a:p>
          <a:p>
            <a:pPr marL="0" indent="0">
              <a:lnSpc>
                <a:spcPct val="90000"/>
              </a:lnSpc>
              <a:buNone/>
            </a:pPr>
            <a:r>
              <a:rPr lang="en-CA" sz="2400" dirty="0"/>
              <a:t>33.635%  Thoroughbreds 	$6,373,527</a:t>
            </a:r>
          </a:p>
          <a:p>
            <a:pPr marL="0" indent="0">
              <a:lnSpc>
                <a:spcPct val="90000"/>
              </a:lnSpc>
              <a:buNone/>
            </a:pPr>
            <a:r>
              <a:rPr lang="en-CA" sz="2400" dirty="0"/>
              <a:t>23.165% Standardbreds   	$4,389,557				</a:t>
            </a:r>
          </a:p>
        </p:txBody>
      </p:sp>
    </p:spTree>
    <p:extLst>
      <p:ext uri="{BB962C8B-B14F-4D97-AF65-F5344CB8AC3E}">
        <p14:creationId xmlns:p14="http://schemas.microsoft.com/office/powerpoint/2010/main" val="82126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406D61-D97F-9258-8D1F-7CEA7CAD4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E3970-E6DF-006F-354D-2FF3E63A5F4D}"/>
              </a:ext>
            </a:extLst>
          </p:cNvPr>
          <p:cNvSpPr>
            <a:spLocks noGrp="1"/>
          </p:cNvSpPr>
          <p:nvPr>
            <p:ph type="title"/>
          </p:nvPr>
        </p:nvSpPr>
        <p:spPr>
          <a:xfrm>
            <a:off x="1963711" y="609600"/>
            <a:ext cx="8034728" cy="769495"/>
          </a:xfrm>
        </p:spPr>
        <p:txBody>
          <a:bodyPr>
            <a:normAutofit/>
          </a:bodyPr>
          <a:lstStyle/>
          <a:p>
            <a:r>
              <a:rPr lang="en-US" dirty="0"/>
              <a:t>Industry Financial Position - continued</a:t>
            </a:r>
            <a:endParaRPr lang="en-CA" dirty="0"/>
          </a:p>
        </p:txBody>
      </p:sp>
      <p:pic>
        <p:nvPicPr>
          <p:cNvPr id="5" name="Picture 4" descr="Racecar parked on the tracks">
            <a:extLst>
              <a:ext uri="{FF2B5EF4-FFF2-40B4-BE49-F238E27FC236}">
                <a16:creationId xmlns:a16="http://schemas.microsoft.com/office/drawing/2014/main" id="{E2451234-388A-73DB-DF0E-B62641C0701D}"/>
              </a:ext>
            </a:extLst>
          </p:cNvPr>
          <p:cNvPicPr>
            <a:picLocks noChangeAspect="1"/>
          </p:cNvPicPr>
          <p:nvPr/>
        </p:nvPicPr>
        <p:blipFill>
          <a:blip r:embed="rId3"/>
          <a:srcRect l="26163" r="4656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C0C4A8E2-603C-68B1-B745-54BD83E50E32}"/>
              </a:ext>
            </a:extLst>
          </p:cNvPr>
          <p:cNvSpPr>
            <a:spLocks noGrp="1"/>
          </p:cNvSpPr>
          <p:nvPr>
            <p:ph idx="1"/>
          </p:nvPr>
        </p:nvSpPr>
        <p:spPr>
          <a:xfrm>
            <a:off x="2849561" y="1379094"/>
            <a:ext cx="8228169" cy="4869305"/>
          </a:xfrm>
        </p:spPr>
        <p:txBody>
          <a:bodyPr>
            <a:noAutofit/>
          </a:bodyPr>
          <a:lstStyle/>
          <a:p>
            <a:pPr marL="0" indent="0">
              <a:lnSpc>
                <a:spcPct val="90000"/>
              </a:lnSpc>
              <a:buNone/>
            </a:pPr>
            <a:r>
              <a:rPr lang="en-US" sz="2400" b="1" u="sng" dirty="0"/>
              <a:t>For 2024, the following Income was budgeted:</a:t>
            </a:r>
          </a:p>
          <a:p>
            <a:pPr marL="0" indent="0">
              <a:lnSpc>
                <a:spcPct val="90000"/>
              </a:lnSpc>
              <a:buNone/>
            </a:pPr>
            <a:r>
              <a:rPr lang="en-CA" sz="2400" dirty="0"/>
              <a:t>For Thoroughbred Racing		$6,373,174</a:t>
            </a:r>
          </a:p>
          <a:p>
            <a:pPr marL="0" indent="0">
              <a:lnSpc>
                <a:spcPct val="90000"/>
              </a:lnSpc>
              <a:buNone/>
            </a:pPr>
            <a:r>
              <a:rPr lang="en-CA" sz="2400" dirty="0"/>
              <a:t> - this was the 2023 actual and so it was used as the 2024 budget with the hope that slots would be better in 2024, and that TBC could continue its net revenue growth.	</a:t>
            </a:r>
          </a:p>
          <a:p>
            <a:pPr marL="0" indent="0">
              <a:lnSpc>
                <a:spcPct val="90000"/>
              </a:lnSpc>
              <a:buNone/>
            </a:pPr>
            <a:r>
              <a:rPr lang="en-CA" sz="2400" dirty="0"/>
              <a:t>To October 2024, both slot and racing income have been less than 2023.  Slots were 9.3% lower - $746,640 less and TBC’s income was 4.6% less - $396,057.</a:t>
            </a:r>
          </a:p>
          <a:p>
            <a:pPr marL="0" indent="0">
              <a:lnSpc>
                <a:spcPct val="90000"/>
              </a:lnSpc>
              <a:buNone/>
            </a:pPr>
            <a:r>
              <a:rPr lang="en-CA" sz="2400" dirty="0"/>
              <a:t>Total of $1,142,697 of which 33.625% ($384,232) is reduced Thoroughbred revenue – it is about roughly 25 races worth of revenue which is one reason why the 2024 race meet was adjusted by two days and some days with fewer races.</a:t>
            </a:r>
          </a:p>
        </p:txBody>
      </p:sp>
    </p:spTree>
    <p:extLst>
      <p:ext uri="{BB962C8B-B14F-4D97-AF65-F5344CB8AC3E}">
        <p14:creationId xmlns:p14="http://schemas.microsoft.com/office/powerpoint/2010/main" val="67408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820C12-4C09-F5AF-C5C0-5C2F67B13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B7147-20B7-3030-3578-D1CE250D76C9}"/>
              </a:ext>
            </a:extLst>
          </p:cNvPr>
          <p:cNvSpPr>
            <a:spLocks noGrp="1"/>
          </p:cNvSpPr>
          <p:nvPr>
            <p:ph type="title"/>
          </p:nvPr>
        </p:nvSpPr>
        <p:spPr>
          <a:xfrm>
            <a:off x="5536734" y="609600"/>
            <a:ext cx="3737268" cy="1320800"/>
          </a:xfrm>
        </p:spPr>
        <p:txBody>
          <a:bodyPr>
            <a:normAutofit/>
          </a:bodyPr>
          <a:lstStyle/>
          <a:p>
            <a:r>
              <a:rPr lang="en-US" sz="3300"/>
              <a:t>President’s Report – 2024 Meet </a:t>
            </a:r>
            <a:endParaRPr lang="en-CA" sz="3300"/>
          </a:p>
        </p:txBody>
      </p:sp>
      <p:sp>
        <p:nvSpPr>
          <p:cNvPr id="3" name="Content Placeholder 2">
            <a:extLst>
              <a:ext uri="{FF2B5EF4-FFF2-40B4-BE49-F238E27FC236}">
                <a16:creationId xmlns:a16="http://schemas.microsoft.com/office/drawing/2014/main" id="{BD2FC633-0E4A-6F08-C92F-1C1BF8B6A3BE}"/>
              </a:ext>
            </a:extLst>
          </p:cNvPr>
          <p:cNvSpPr>
            <a:spLocks noGrp="1"/>
          </p:cNvSpPr>
          <p:nvPr>
            <p:ph idx="1"/>
          </p:nvPr>
        </p:nvSpPr>
        <p:spPr>
          <a:xfrm>
            <a:off x="4976734" y="2160589"/>
            <a:ext cx="5666282" cy="3880773"/>
          </a:xfrm>
        </p:spPr>
        <p:txBody>
          <a:bodyPr>
            <a:normAutofit/>
          </a:bodyPr>
          <a:lstStyle/>
          <a:p>
            <a:pPr marL="0" indent="0">
              <a:buNone/>
            </a:pPr>
            <a:r>
              <a:rPr lang="en-US" b="1" dirty="0"/>
              <a:t>David Milburn, current and President-elect, to discuss:</a:t>
            </a:r>
          </a:p>
          <a:p>
            <a:r>
              <a:rPr lang="en-US" b="1" dirty="0"/>
              <a:t>2024 reduced days and races</a:t>
            </a:r>
          </a:p>
          <a:p>
            <a:r>
              <a:rPr lang="en-US" b="1" dirty="0"/>
              <a:t>Incentive Use – Fresh Horse (36), Wintering (100)</a:t>
            </a:r>
          </a:p>
          <a:p>
            <a:r>
              <a:rPr lang="en-US" b="1" dirty="0"/>
              <a:t>Communications – Newsletter</a:t>
            </a:r>
          </a:p>
          <a:p>
            <a:r>
              <a:rPr lang="en-US" b="1" dirty="0"/>
              <a:t>Vaccinations and tracking – role of Trainer and track Operator</a:t>
            </a:r>
          </a:p>
          <a:p>
            <a:r>
              <a:rPr lang="en-US" b="1" dirty="0"/>
              <a:t>New Board Members</a:t>
            </a:r>
          </a:p>
          <a:p>
            <a:r>
              <a:rPr lang="en-US" b="1" dirty="0"/>
              <a:t>Challenges for 2025</a:t>
            </a:r>
            <a:endParaRPr lang="en-CA" b="1" dirty="0"/>
          </a:p>
        </p:txBody>
      </p:sp>
      <p:pic>
        <p:nvPicPr>
          <p:cNvPr id="5" name="Picture 4" descr="White calendar with a blue pen on top">
            <a:extLst>
              <a:ext uri="{FF2B5EF4-FFF2-40B4-BE49-F238E27FC236}">
                <a16:creationId xmlns:a16="http://schemas.microsoft.com/office/drawing/2014/main" id="{4C999B81-81BD-C028-5EA0-65B5E33C8FBB}"/>
              </a:ext>
            </a:extLst>
          </p:cNvPr>
          <p:cNvPicPr>
            <a:picLocks noChangeAspect="1"/>
          </p:cNvPicPr>
          <p:nvPr/>
        </p:nvPicPr>
        <p:blipFill>
          <a:blip r:embed="rId3"/>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66598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A6D53C-DE36-A4B2-493B-F0A4C9B1B9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D4AEFF7-E494-D15A-649E-98C6FDE30D9B}"/>
              </a:ext>
            </a:extLst>
          </p:cNvPr>
          <p:cNvSpPr>
            <a:spLocks noGrp="1"/>
          </p:cNvSpPr>
          <p:nvPr>
            <p:ph type="subTitle" idx="1"/>
          </p:nvPr>
        </p:nvSpPr>
        <p:spPr>
          <a:xfrm>
            <a:off x="1349116" y="1274164"/>
            <a:ext cx="9835654" cy="4478683"/>
          </a:xfrm>
        </p:spPr>
        <p:txBody>
          <a:bodyPr>
            <a:noAutofit/>
          </a:bodyPr>
          <a:lstStyle/>
          <a:p>
            <a:pPr algn="l"/>
            <a:r>
              <a:rPr lang="en-US" sz="2800" b="1" dirty="0">
                <a:solidFill>
                  <a:schemeClr val="tx1"/>
                </a:solidFill>
              </a:rPr>
              <a:t>TBC Discussion Areas</a:t>
            </a:r>
          </a:p>
          <a:p>
            <a:pPr marL="457200" indent="-457200" algn="l">
              <a:buFont typeface="Arial" panose="020B0604020202020204" pitchFamily="34" charset="0"/>
              <a:buChar char="•"/>
            </a:pPr>
            <a:endParaRPr lang="en-US" dirty="0">
              <a:solidFill>
                <a:schemeClr val="tx1"/>
              </a:solidFill>
            </a:endParaRPr>
          </a:p>
          <a:p>
            <a:pPr marL="514350" indent="-514350" algn="l">
              <a:buFont typeface="+mj-lt"/>
              <a:buAutoNum type="arabicPeriod"/>
            </a:pPr>
            <a:r>
              <a:rPr lang="en-US" sz="2800" b="1" dirty="0">
                <a:solidFill>
                  <a:schemeClr val="tx1"/>
                </a:solidFill>
              </a:rPr>
              <a:t>Budget – Expectations for 2024</a:t>
            </a:r>
          </a:p>
          <a:p>
            <a:pPr marL="514350" indent="-514350" algn="l">
              <a:buFont typeface="+mj-lt"/>
              <a:buAutoNum type="arabicPeriod"/>
            </a:pPr>
            <a:endParaRPr lang="en-US" sz="2800" b="1" dirty="0">
              <a:solidFill>
                <a:schemeClr val="tx1"/>
              </a:solidFill>
            </a:endParaRPr>
          </a:p>
          <a:p>
            <a:pPr marL="514350" indent="-514350" algn="l">
              <a:buFont typeface="+mj-lt"/>
              <a:buAutoNum type="arabicPeriod"/>
            </a:pPr>
            <a:r>
              <a:rPr lang="en-US" sz="2800" b="1" dirty="0">
                <a:solidFill>
                  <a:schemeClr val="tx1"/>
                </a:solidFill>
              </a:rPr>
              <a:t>Handle – Actuals and Forecasts</a:t>
            </a:r>
          </a:p>
          <a:p>
            <a:pPr marL="514350" indent="-514350" algn="l">
              <a:buFont typeface="+mj-lt"/>
              <a:buAutoNum type="arabicPeriod"/>
            </a:pPr>
            <a:endParaRPr lang="en-US" sz="2800" b="1" dirty="0">
              <a:solidFill>
                <a:schemeClr val="tx1"/>
              </a:solidFill>
            </a:endParaRPr>
          </a:p>
          <a:p>
            <a:pPr marL="514350" indent="-514350" algn="l">
              <a:buFont typeface="+mj-lt"/>
              <a:buAutoNum type="arabicPeriod"/>
            </a:pPr>
            <a:r>
              <a:rPr lang="en-US" sz="2800" b="1" dirty="0">
                <a:solidFill>
                  <a:schemeClr val="tx1"/>
                </a:solidFill>
              </a:rPr>
              <a:t>Promotions – 2024 and 2025</a:t>
            </a:r>
          </a:p>
        </p:txBody>
      </p:sp>
    </p:spTree>
    <p:extLst>
      <p:ext uri="{BB962C8B-B14F-4D97-AF65-F5344CB8AC3E}">
        <p14:creationId xmlns:p14="http://schemas.microsoft.com/office/powerpoint/2010/main" val="56046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type="wd">
                                    <p:tmPct val="15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type="wd">
                                    <p:tmPct val="15000"/>
                                  </p:iterate>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BFF0-30FB-281B-142A-0AFC8C4D17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E3D5F4-2336-217E-E214-077530B3172A}"/>
              </a:ext>
            </a:extLst>
          </p:cNvPr>
          <p:cNvSpPr>
            <a:spLocks noGrp="1"/>
          </p:cNvSpPr>
          <p:nvPr>
            <p:ph type="subTitle" idx="1"/>
          </p:nvPr>
        </p:nvSpPr>
        <p:spPr>
          <a:xfrm>
            <a:off x="770967" y="1548581"/>
            <a:ext cx="10721786" cy="4493631"/>
          </a:xfrm>
        </p:spPr>
        <p:txBody>
          <a:bodyPr>
            <a:normAutofit fontScale="92500" lnSpcReduction="10000"/>
          </a:bodyPr>
          <a:lstStyle/>
          <a:p>
            <a:pPr algn="l"/>
            <a:r>
              <a:rPr lang="en-US" sz="3200" b="1" dirty="0">
                <a:solidFill>
                  <a:schemeClr val="tx1"/>
                </a:solidFill>
              </a:rPr>
              <a:t>1.  BUDGET</a:t>
            </a:r>
          </a:p>
          <a:p>
            <a:pPr marL="914400" lvl="1" indent="-457200" algn="l">
              <a:buFont typeface="Arial" panose="020B0604020202020204" pitchFamily="34" charset="0"/>
              <a:buChar char="•"/>
            </a:pPr>
            <a:r>
              <a:rPr lang="en-US" sz="2800" dirty="0">
                <a:solidFill>
                  <a:schemeClr val="tx1"/>
                </a:solidFill>
              </a:rPr>
              <a:t>Budget for 2024 was $116M</a:t>
            </a:r>
          </a:p>
          <a:p>
            <a:pPr marL="914400" lvl="1" indent="-457200" algn="l">
              <a:buFont typeface="Arial" panose="020B0604020202020204" pitchFamily="34" charset="0"/>
              <a:buChar char="•"/>
            </a:pPr>
            <a:r>
              <a:rPr lang="en-US" sz="2600" dirty="0">
                <a:solidFill>
                  <a:schemeClr val="tx1"/>
                </a:solidFill>
              </a:rPr>
              <a:t>Full year forecast is $115.8M</a:t>
            </a:r>
          </a:p>
          <a:p>
            <a:pPr marL="914400" lvl="1" indent="-457200" algn="l">
              <a:buFont typeface="Arial" panose="020B0604020202020204" pitchFamily="34" charset="0"/>
              <a:buChar char="•"/>
            </a:pPr>
            <a:r>
              <a:rPr lang="en-US" sz="2800" dirty="0">
                <a:solidFill>
                  <a:schemeClr val="tx1"/>
                </a:solidFill>
              </a:rPr>
              <a:t>Handle on par with 2023</a:t>
            </a:r>
          </a:p>
          <a:p>
            <a:pPr marL="457200" indent="-457200" algn="l">
              <a:buFont typeface="Arial" panose="020B0604020202020204" pitchFamily="34" charset="0"/>
              <a:buChar char="•"/>
            </a:pPr>
            <a:r>
              <a:rPr lang="en-US" sz="3200" b="1" dirty="0">
                <a:solidFill>
                  <a:schemeClr val="tx1"/>
                </a:solidFill>
              </a:rPr>
              <a:t>Notes for year: </a:t>
            </a:r>
          </a:p>
          <a:p>
            <a:pPr marL="914400" lvl="1" indent="-457200" algn="l">
              <a:buFont typeface="Arial" panose="020B0604020202020204" pitchFamily="34" charset="0"/>
              <a:buChar char="•"/>
            </a:pPr>
            <a:r>
              <a:rPr lang="en-US" sz="2800" dirty="0">
                <a:solidFill>
                  <a:schemeClr val="tx1"/>
                </a:solidFill>
              </a:rPr>
              <a:t>Takeout changes on US simulcast </a:t>
            </a:r>
          </a:p>
          <a:p>
            <a:pPr marL="914400" lvl="1" indent="-457200" algn="l">
              <a:buFont typeface="Arial" panose="020B0604020202020204" pitchFamily="34" charset="0"/>
              <a:buChar char="•"/>
            </a:pPr>
            <a:r>
              <a:rPr lang="en-US" sz="2800" dirty="0">
                <a:solidFill>
                  <a:schemeClr val="tx1"/>
                </a:solidFill>
              </a:rPr>
              <a:t>Supporting promotions early in year with takeout changes</a:t>
            </a:r>
          </a:p>
          <a:p>
            <a:pPr marL="914400" lvl="1" indent="-457200" algn="l">
              <a:buFont typeface="Arial" panose="020B0604020202020204" pitchFamily="34" charset="0"/>
              <a:buChar char="•"/>
            </a:pPr>
            <a:r>
              <a:rPr lang="en-US" sz="2800" dirty="0">
                <a:solidFill>
                  <a:schemeClr val="tx1"/>
                </a:solidFill>
              </a:rPr>
              <a:t>Minimal impact on wagering in 2024</a:t>
            </a:r>
          </a:p>
          <a:p>
            <a:pPr marL="914400" lvl="1" indent="-457200" algn="l">
              <a:buFont typeface="Arial" panose="020B0604020202020204" pitchFamily="34" charset="0"/>
              <a:buChar char="•"/>
            </a:pPr>
            <a:r>
              <a:rPr lang="en-US" sz="2800" dirty="0">
                <a:solidFill>
                  <a:schemeClr val="tx1"/>
                </a:solidFill>
              </a:rPr>
              <a:t>Worked within budget to take advantage of opportunities</a:t>
            </a:r>
          </a:p>
        </p:txBody>
      </p:sp>
      <p:pic>
        <p:nvPicPr>
          <p:cNvPr id="6" name="Picture 5">
            <a:extLst>
              <a:ext uri="{FF2B5EF4-FFF2-40B4-BE49-F238E27FC236}">
                <a16:creationId xmlns:a16="http://schemas.microsoft.com/office/drawing/2014/main" id="{FE31F605-9545-D1A2-142E-1E170A92F147}"/>
              </a:ext>
            </a:extLst>
          </p:cNvPr>
          <p:cNvPicPr>
            <a:picLocks noChangeAspect="1"/>
          </p:cNvPicPr>
          <p:nvPr/>
        </p:nvPicPr>
        <p:blipFill>
          <a:blip r:embed="rId3"/>
          <a:stretch>
            <a:fillRect/>
          </a:stretch>
        </p:blipFill>
        <p:spPr>
          <a:xfrm>
            <a:off x="6096000" y="584021"/>
            <a:ext cx="6096000" cy="2264151"/>
          </a:xfrm>
          <a:prstGeom prst="rect">
            <a:avLst/>
          </a:prstGeom>
        </p:spPr>
      </p:pic>
    </p:spTree>
    <p:extLst>
      <p:ext uri="{BB962C8B-B14F-4D97-AF65-F5344CB8AC3E}">
        <p14:creationId xmlns:p14="http://schemas.microsoft.com/office/powerpoint/2010/main" val="11261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9B22-A781-04AA-A700-F3DB8C53AB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BC84D4-8F93-869C-EB39-DEFB27C7369C}"/>
              </a:ext>
            </a:extLst>
          </p:cNvPr>
          <p:cNvSpPr>
            <a:spLocks noGrp="1"/>
          </p:cNvSpPr>
          <p:nvPr>
            <p:ph type="subTitle" idx="1"/>
          </p:nvPr>
        </p:nvSpPr>
        <p:spPr>
          <a:xfrm>
            <a:off x="770967" y="1123285"/>
            <a:ext cx="10721786" cy="5116150"/>
          </a:xfrm>
        </p:spPr>
        <p:txBody>
          <a:bodyPr>
            <a:normAutofit fontScale="92500" lnSpcReduction="10000"/>
          </a:bodyPr>
          <a:lstStyle/>
          <a:p>
            <a:pPr algn="l"/>
            <a:r>
              <a:rPr lang="en-US" sz="3200" b="1" dirty="0"/>
              <a:t>2.  </a:t>
            </a:r>
            <a:r>
              <a:rPr lang="en-US" sz="3200" b="1" dirty="0">
                <a:solidFill>
                  <a:schemeClr val="tx1"/>
                </a:solidFill>
              </a:rPr>
              <a:t>HANDLE (through Oct 2024)</a:t>
            </a:r>
          </a:p>
          <a:p>
            <a:pPr marL="914400" lvl="1" indent="-457200" algn="l">
              <a:buFont typeface="Arial" panose="020B0604020202020204" pitchFamily="34" charset="0"/>
              <a:buChar char="•"/>
            </a:pPr>
            <a:r>
              <a:rPr lang="en-US" sz="2800" dirty="0">
                <a:solidFill>
                  <a:schemeClr val="tx1"/>
                </a:solidFill>
              </a:rPr>
              <a:t>Total Wagering -0.5%</a:t>
            </a:r>
          </a:p>
          <a:p>
            <a:pPr marL="914400" lvl="1" indent="-457200" algn="l">
              <a:buFont typeface="Arial" panose="020B0604020202020204" pitchFamily="34" charset="0"/>
              <a:buChar char="•"/>
            </a:pPr>
            <a:r>
              <a:rPr lang="en-US" sz="2800" dirty="0">
                <a:solidFill>
                  <a:schemeClr val="tx1"/>
                </a:solidFill>
              </a:rPr>
              <a:t>BC HPI and OTBs +3.78%</a:t>
            </a:r>
          </a:p>
          <a:p>
            <a:pPr marL="914400" lvl="1" indent="-457200" algn="l">
              <a:buFont typeface="Arial" panose="020B0604020202020204" pitchFamily="34" charset="0"/>
              <a:buChar char="•"/>
            </a:pPr>
            <a:r>
              <a:rPr lang="en-US" sz="2800" dirty="0">
                <a:solidFill>
                  <a:schemeClr val="tx1"/>
                </a:solidFill>
              </a:rPr>
              <a:t>Tracks -9.9%</a:t>
            </a:r>
          </a:p>
          <a:p>
            <a:pPr marL="914400" lvl="1" indent="-457200" algn="l">
              <a:buFont typeface="Arial" panose="020B0604020202020204" pitchFamily="34" charset="0"/>
              <a:buChar char="•"/>
            </a:pPr>
            <a:r>
              <a:rPr lang="en-US" sz="2800" dirty="0">
                <a:solidFill>
                  <a:schemeClr val="tx1"/>
                </a:solidFill>
              </a:rPr>
              <a:t>Forecast is to match 2023</a:t>
            </a:r>
          </a:p>
          <a:p>
            <a:pPr marL="457200" indent="-457200" algn="l">
              <a:buFont typeface="Arial" panose="020B0604020202020204" pitchFamily="34" charset="0"/>
              <a:buChar char="•"/>
            </a:pPr>
            <a:r>
              <a:rPr lang="en-US" sz="3200" b="1" dirty="0">
                <a:solidFill>
                  <a:schemeClr val="tx1"/>
                </a:solidFill>
              </a:rPr>
              <a:t>Notes for year: </a:t>
            </a:r>
          </a:p>
          <a:p>
            <a:pPr marL="914400" lvl="1" indent="-457200" algn="l">
              <a:buFont typeface="Arial" panose="020B0604020202020204" pitchFamily="34" charset="0"/>
              <a:buChar char="•"/>
            </a:pPr>
            <a:r>
              <a:rPr lang="en-US" sz="2800" dirty="0">
                <a:solidFill>
                  <a:schemeClr val="tx1"/>
                </a:solidFill>
              </a:rPr>
              <a:t>Increased takeout on almost all US tracks</a:t>
            </a:r>
          </a:p>
          <a:p>
            <a:pPr marL="914400" lvl="1" indent="-457200" algn="l">
              <a:buFont typeface="Arial" panose="020B0604020202020204" pitchFamily="34" charset="0"/>
              <a:buChar char="•"/>
            </a:pPr>
            <a:r>
              <a:rPr lang="en-US" sz="2800" dirty="0">
                <a:solidFill>
                  <a:schemeClr val="tx1"/>
                </a:solidFill>
              </a:rPr>
              <a:t>Commissions +0.23% or $195k even with lower handle</a:t>
            </a:r>
          </a:p>
          <a:p>
            <a:pPr marL="914400" lvl="1" indent="-457200" algn="l">
              <a:buFont typeface="Arial" panose="020B0604020202020204" pitchFamily="34" charset="0"/>
              <a:buChar char="•"/>
            </a:pPr>
            <a:r>
              <a:rPr lang="en-US" sz="2800" dirty="0">
                <a:solidFill>
                  <a:schemeClr val="tx1"/>
                </a:solidFill>
              </a:rPr>
              <a:t>Focused on Hong Kong and saw significant gains</a:t>
            </a:r>
          </a:p>
          <a:p>
            <a:pPr marL="914400" lvl="1" indent="-457200" algn="l">
              <a:buFont typeface="Arial" panose="020B0604020202020204" pitchFamily="34" charset="0"/>
              <a:buChar char="•"/>
            </a:pPr>
            <a:r>
              <a:rPr lang="en-US" sz="2800" dirty="0">
                <a:solidFill>
                  <a:schemeClr val="tx1"/>
                </a:solidFill>
              </a:rPr>
              <a:t>Negative breaks players affected net return to industry</a:t>
            </a:r>
          </a:p>
        </p:txBody>
      </p:sp>
      <p:pic>
        <p:nvPicPr>
          <p:cNvPr id="2" name="Picture 1">
            <a:extLst>
              <a:ext uri="{FF2B5EF4-FFF2-40B4-BE49-F238E27FC236}">
                <a16:creationId xmlns:a16="http://schemas.microsoft.com/office/drawing/2014/main" id="{7C2A29AA-B36D-0679-9C0D-4C87D348016D}"/>
              </a:ext>
            </a:extLst>
          </p:cNvPr>
          <p:cNvPicPr>
            <a:picLocks noChangeAspect="1"/>
          </p:cNvPicPr>
          <p:nvPr/>
        </p:nvPicPr>
        <p:blipFill>
          <a:blip r:embed="rId3"/>
          <a:stretch>
            <a:fillRect/>
          </a:stretch>
        </p:blipFill>
        <p:spPr>
          <a:xfrm>
            <a:off x="7071075" y="587848"/>
            <a:ext cx="4904141" cy="3494823"/>
          </a:xfrm>
          <a:prstGeom prst="rect">
            <a:avLst/>
          </a:prstGeom>
        </p:spPr>
      </p:pic>
    </p:spTree>
    <p:extLst>
      <p:ext uri="{BB962C8B-B14F-4D97-AF65-F5344CB8AC3E}">
        <p14:creationId xmlns:p14="http://schemas.microsoft.com/office/powerpoint/2010/main" val="69868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FD5D-F341-E5D5-4BFE-DE34BEF59E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C897140-A0E2-444D-31DC-5CF6C110A966}"/>
              </a:ext>
            </a:extLst>
          </p:cNvPr>
          <p:cNvSpPr>
            <a:spLocks noGrp="1"/>
          </p:cNvSpPr>
          <p:nvPr>
            <p:ph type="subTitle" idx="1"/>
          </p:nvPr>
        </p:nvSpPr>
        <p:spPr>
          <a:xfrm>
            <a:off x="770967" y="1123285"/>
            <a:ext cx="10721786" cy="4918927"/>
          </a:xfrm>
        </p:spPr>
        <p:txBody>
          <a:bodyPr>
            <a:normAutofit fontScale="92500" lnSpcReduction="10000"/>
          </a:bodyPr>
          <a:lstStyle/>
          <a:p>
            <a:pPr algn="l"/>
            <a:r>
              <a:rPr lang="en-US" sz="3200" b="1" dirty="0"/>
              <a:t>3.  </a:t>
            </a:r>
            <a:r>
              <a:rPr lang="en-US" sz="3200" b="1" dirty="0">
                <a:solidFill>
                  <a:schemeClr val="tx1"/>
                </a:solidFill>
              </a:rPr>
              <a:t>PROMOTIONS</a:t>
            </a:r>
          </a:p>
          <a:p>
            <a:pPr marL="914400" lvl="1" indent="-457200" algn="l">
              <a:buFont typeface="Arial" panose="020B0604020202020204" pitchFamily="34" charset="0"/>
              <a:buChar char="•"/>
            </a:pPr>
            <a:r>
              <a:rPr lang="en-US" sz="2800" dirty="0">
                <a:solidFill>
                  <a:schemeClr val="tx1"/>
                </a:solidFill>
              </a:rPr>
              <a:t>Aggressive promotions on ADWs</a:t>
            </a:r>
          </a:p>
          <a:p>
            <a:pPr marL="914400" lvl="1" indent="-457200" algn="l">
              <a:buFont typeface="Arial" panose="020B0604020202020204" pitchFamily="34" charset="0"/>
              <a:buChar char="•"/>
            </a:pPr>
            <a:r>
              <a:rPr lang="en-US" sz="2800" dirty="0">
                <a:solidFill>
                  <a:schemeClr val="tx1"/>
                </a:solidFill>
              </a:rPr>
              <a:t>Regular coverage in DRF for Hastings</a:t>
            </a:r>
          </a:p>
          <a:p>
            <a:pPr marL="914400" lvl="1" indent="-457200" algn="l">
              <a:buFont typeface="Arial" panose="020B0604020202020204" pitchFamily="34" charset="0"/>
              <a:buChar char="•"/>
            </a:pPr>
            <a:r>
              <a:rPr lang="en-US" sz="2800" dirty="0">
                <a:solidFill>
                  <a:schemeClr val="tx1"/>
                </a:solidFill>
              </a:rPr>
              <a:t>Simulcast promotions through HPI </a:t>
            </a:r>
          </a:p>
          <a:p>
            <a:pPr marL="914400" lvl="1" indent="-457200" algn="l">
              <a:buFont typeface="Arial" panose="020B0604020202020204" pitchFamily="34" charset="0"/>
              <a:buChar char="•"/>
            </a:pPr>
            <a:r>
              <a:rPr lang="en-US" sz="2800" dirty="0" err="1">
                <a:solidFill>
                  <a:schemeClr val="tx1"/>
                </a:solidFill>
              </a:rPr>
              <a:t>DarkHorse</a:t>
            </a:r>
            <a:r>
              <a:rPr lang="en-US" sz="2800" dirty="0">
                <a:solidFill>
                  <a:schemeClr val="tx1"/>
                </a:solidFill>
              </a:rPr>
              <a:t> Signup Blitzes (Highest to date)</a:t>
            </a:r>
          </a:p>
          <a:p>
            <a:pPr marL="914400" lvl="1" indent="-457200" algn="l">
              <a:buFont typeface="Arial" panose="020B0604020202020204" pitchFamily="34" charset="0"/>
              <a:buChar char="•"/>
            </a:pPr>
            <a:r>
              <a:rPr lang="en-US" sz="2800" dirty="0">
                <a:solidFill>
                  <a:schemeClr val="tx1"/>
                </a:solidFill>
              </a:rPr>
              <a:t>Ontrack events</a:t>
            </a:r>
          </a:p>
          <a:p>
            <a:pPr algn="l"/>
            <a:r>
              <a:rPr lang="en-US" sz="3200" b="1" dirty="0">
                <a:solidFill>
                  <a:schemeClr val="tx1"/>
                </a:solidFill>
              </a:rPr>
              <a:t>2025 Promotion Objectives </a:t>
            </a:r>
            <a:endParaRPr lang="en-US" sz="3200" dirty="0">
              <a:solidFill>
                <a:schemeClr val="tx1"/>
              </a:solidFill>
            </a:endParaRPr>
          </a:p>
          <a:p>
            <a:pPr marL="914400" lvl="1" indent="-457200" algn="l">
              <a:buFont typeface="Arial" panose="020B0604020202020204" pitchFamily="34" charset="0"/>
              <a:buChar char="•"/>
            </a:pPr>
            <a:r>
              <a:rPr lang="en-US" sz="2800" dirty="0">
                <a:solidFill>
                  <a:schemeClr val="tx1"/>
                </a:solidFill>
              </a:rPr>
              <a:t>Expand simulcast promotions and offers through HPI</a:t>
            </a:r>
          </a:p>
          <a:p>
            <a:pPr marL="914400" lvl="1" indent="-457200" algn="l">
              <a:buFont typeface="Arial" panose="020B0604020202020204" pitchFamily="34" charset="0"/>
              <a:buChar char="•"/>
            </a:pPr>
            <a:r>
              <a:rPr lang="en-US" sz="2800" dirty="0">
                <a:solidFill>
                  <a:schemeClr val="tx1"/>
                </a:solidFill>
              </a:rPr>
              <a:t>Build on relationships and sponsorships with ADWs to drive handle and create awareness</a:t>
            </a:r>
          </a:p>
        </p:txBody>
      </p:sp>
      <p:pic>
        <p:nvPicPr>
          <p:cNvPr id="11" name="Picture 10" descr="A blue horse head with a black background&#10;&#10;Description automatically generated">
            <a:extLst>
              <a:ext uri="{FF2B5EF4-FFF2-40B4-BE49-F238E27FC236}">
                <a16:creationId xmlns:a16="http://schemas.microsoft.com/office/drawing/2014/main" id="{058D77E9-A83E-4114-6E9E-5582778F7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228" y="431626"/>
            <a:ext cx="2072908" cy="1693186"/>
          </a:xfrm>
          <a:prstGeom prst="rect">
            <a:avLst/>
          </a:prstGeom>
        </p:spPr>
      </p:pic>
      <p:pic>
        <p:nvPicPr>
          <p:cNvPr id="13" name="Picture 12" descr="A blue and black text&#10;&#10;Description automatically generated">
            <a:extLst>
              <a:ext uri="{FF2B5EF4-FFF2-40B4-BE49-F238E27FC236}">
                <a16:creationId xmlns:a16="http://schemas.microsoft.com/office/drawing/2014/main" id="{3D54FFAA-6035-8B06-FC8F-FAC79273BBEE}"/>
              </a:ext>
            </a:extLst>
          </p:cNvPr>
          <p:cNvPicPr>
            <a:picLocks noChangeAspect="1"/>
          </p:cNvPicPr>
          <p:nvPr/>
        </p:nvPicPr>
        <p:blipFill>
          <a:blip r:embed="rId4">
            <a:extLst>
              <a:ext uri="{28A0092B-C50C-407E-A947-70E740481C1C}">
                <a14:useLocalDpi xmlns:a14="http://schemas.microsoft.com/office/drawing/2010/main" val="0"/>
              </a:ext>
            </a:extLst>
          </a:blip>
          <a:srcRect l="5493" t="21782" r="6535" b="23817"/>
          <a:stretch/>
        </p:blipFill>
        <p:spPr>
          <a:xfrm>
            <a:off x="8882420" y="1278219"/>
            <a:ext cx="2975678" cy="551215"/>
          </a:xfrm>
          <a:prstGeom prst="rect">
            <a:avLst/>
          </a:prstGeom>
        </p:spPr>
      </p:pic>
      <p:pic>
        <p:nvPicPr>
          <p:cNvPr id="17" name="Picture 16" descr="Blue text with towers on top&#10;&#10;Description automatically generated">
            <a:extLst>
              <a:ext uri="{FF2B5EF4-FFF2-40B4-BE49-F238E27FC236}">
                <a16:creationId xmlns:a16="http://schemas.microsoft.com/office/drawing/2014/main" id="{4EE04E98-73C6-978A-AEA1-0099596E1816}"/>
              </a:ext>
            </a:extLst>
          </p:cNvPr>
          <p:cNvPicPr>
            <a:picLocks noChangeAspect="1"/>
          </p:cNvPicPr>
          <p:nvPr/>
        </p:nvPicPr>
        <p:blipFill>
          <a:blip r:embed="rId5">
            <a:extLst>
              <a:ext uri="{28A0092B-C50C-407E-A947-70E740481C1C}">
                <a14:useLocalDpi xmlns:a14="http://schemas.microsoft.com/office/drawing/2010/main" val="0"/>
              </a:ext>
            </a:extLst>
          </a:blip>
          <a:srcRect t="22663" r="1361" b="24290"/>
          <a:stretch/>
        </p:blipFill>
        <p:spPr>
          <a:xfrm>
            <a:off x="8786727" y="2553220"/>
            <a:ext cx="2870602" cy="857650"/>
          </a:xfrm>
          <a:prstGeom prst="rect">
            <a:avLst/>
          </a:prstGeom>
        </p:spPr>
      </p:pic>
      <p:pic>
        <p:nvPicPr>
          <p:cNvPr id="9" name="Picture 8" descr="A horse racing logo with a jockey on it&#10;&#10;Description automatically generated">
            <a:extLst>
              <a:ext uri="{FF2B5EF4-FFF2-40B4-BE49-F238E27FC236}">
                <a16:creationId xmlns:a16="http://schemas.microsoft.com/office/drawing/2014/main" id="{78D12354-A7A1-0876-90D1-705C2AB5A0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3361" y="3540858"/>
            <a:ext cx="2184218" cy="792537"/>
          </a:xfrm>
          <a:prstGeom prst="rect">
            <a:avLst/>
          </a:prstGeom>
        </p:spPr>
      </p:pic>
      <p:pic>
        <p:nvPicPr>
          <p:cNvPr id="15" name="Picture 14" descr="A logo for a casino&#10;&#10;Description automatically generated">
            <a:extLst>
              <a:ext uri="{FF2B5EF4-FFF2-40B4-BE49-F238E27FC236}">
                <a16:creationId xmlns:a16="http://schemas.microsoft.com/office/drawing/2014/main" id="{A361C529-8051-EF8A-4C5D-9CB928636896}"/>
              </a:ext>
            </a:extLst>
          </p:cNvPr>
          <p:cNvPicPr>
            <a:picLocks noChangeAspect="1"/>
          </p:cNvPicPr>
          <p:nvPr/>
        </p:nvPicPr>
        <p:blipFill>
          <a:blip r:embed="rId7">
            <a:extLst>
              <a:ext uri="{28A0092B-C50C-407E-A947-70E740481C1C}">
                <a14:useLocalDpi xmlns:a14="http://schemas.microsoft.com/office/drawing/2010/main" val="0"/>
              </a:ext>
            </a:extLst>
          </a:blip>
          <a:srcRect l="7639" t="38714" r="10591" b="42051"/>
          <a:stretch/>
        </p:blipFill>
        <p:spPr>
          <a:xfrm>
            <a:off x="9311481" y="2089410"/>
            <a:ext cx="2447977" cy="435196"/>
          </a:xfrm>
          <a:prstGeom prst="rect">
            <a:avLst/>
          </a:prstGeom>
        </p:spPr>
      </p:pic>
    </p:spTree>
    <p:extLst>
      <p:ext uri="{BB962C8B-B14F-4D97-AF65-F5344CB8AC3E}">
        <p14:creationId xmlns:p14="http://schemas.microsoft.com/office/powerpoint/2010/main" val="401473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8E96-4D60-A42E-9D51-2505909ADD6B}"/>
              </a:ext>
            </a:extLst>
          </p:cNvPr>
          <p:cNvSpPr>
            <a:spLocks noGrp="1"/>
          </p:cNvSpPr>
          <p:nvPr>
            <p:ph type="title"/>
          </p:nvPr>
        </p:nvSpPr>
        <p:spPr>
          <a:xfrm>
            <a:off x="677334" y="609600"/>
            <a:ext cx="8596668" cy="747252"/>
          </a:xfrm>
        </p:spPr>
        <p:txBody>
          <a:bodyPr/>
          <a:lstStyle/>
          <a:p>
            <a:r>
              <a:rPr lang="en-US" dirty="0"/>
              <a:t>On-Going Matters and Issues</a:t>
            </a:r>
            <a:endParaRPr lang="en-CA" dirty="0"/>
          </a:p>
        </p:txBody>
      </p:sp>
      <p:sp>
        <p:nvSpPr>
          <p:cNvPr id="3" name="Content Placeholder 2">
            <a:extLst>
              <a:ext uri="{FF2B5EF4-FFF2-40B4-BE49-F238E27FC236}">
                <a16:creationId xmlns:a16="http://schemas.microsoft.com/office/drawing/2014/main" id="{7EBF7B1F-A03A-4223-CBE6-D59960787498}"/>
              </a:ext>
            </a:extLst>
          </p:cNvPr>
          <p:cNvSpPr>
            <a:spLocks noGrp="1"/>
          </p:cNvSpPr>
          <p:nvPr>
            <p:ph idx="1"/>
          </p:nvPr>
        </p:nvSpPr>
        <p:spPr>
          <a:xfrm>
            <a:off x="677334" y="1356853"/>
            <a:ext cx="8596668" cy="4684510"/>
          </a:xfrm>
        </p:spPr>
        <p:txBody>
          <a:bodyPr>
            <a:normAutofit/>
          </a:bodyPr>
          <a:lstStyle/>
          <a:p>
            <a:pPr>
              <a:buFont typeface="+mj-lt"/>
              <a:buAutoNum type="arabicPeriod"/>
            </a:pPr>
            <a:r>
              <a:rPr lang="en-US" sz="2400" dirty="0">
                <a:solidFill>
                  <a:schemeClr val="tx1"/>
                </a:solidFill>
              </a:rPr>
              <a:t>Lobbyist Work – Gary Johnson</a:t>
            </a:r>
          </a:p>
          <a:p>
            <a:pPr>
              <a:buFont typeface="+mj-lt"/>
              <a:buAutoNum type="arabicPeriod"/>
            </a:pPr>
            <a:r>
              <a:rPr lang="en-US" sz="2400" dirty="0">
                <a:solidFill>
                  <a:schemeClr val="tx1"/>
                </a:solidFill>
              </a:rPr>
              <a:t>Government Relations – Gary Johnson</a:t>
            </a:r>
          </a:p>
          <a:p>
            <a:pPr>
              <a:buFont typeface="+mj-lt"/>
              <a:buAutoNum type="arabicPeriod"/>
            </a:pPr>
            <a:r>
              <a:rPr lang="en-US" sz="2400" dirty="0">
                <a:solidFill>
                  <a:schemeClr val="tx1"/>
                </a:solidFill>
              </a:rPr>
              <a:t>Hastings Site Lease – David Milburn</a:t>
            </a:r>
          </a:p>
          <a:p>
            <a:pPr>
              <a:buFont typeface="+mj-lt"/>
              <a:buAutoNum type="arabicPeriod"/>
            </a:pPr>
            <a:r>
              <a:rPr lang="en-US" sz="2400" dirty="0">
                <a:solidFill>
                  <a:schemeClr val="tx1"/>
                </a:solidFill>
              </a:rPr>
              <a:t>Feedstore Storage – Neil Stajkowski</a:t>
            </a:r>
          </a:p>
          <a:p>
            <a:pPr>
              <a:buFont typeface="+mj-lt"/>
              <a:buAutoNum type="arabicPeriod"/>
            </a:pPr>
            <a:r>
              <a:rPr lang="en-US" sz="2400" dirty="0">
                <a:solidFill>
                  <a:schemeClr val="tx1"/>
                </a:solidFill>
              </a:rPr>
              <a:t>2025 Meet Details</a:t>
            </a:r>
          </a:p>
          <a:p>
            <a:pPr lvl="1">
              <a:buFont typeface="+mj-lt"/>
              <a:buAutoNum type="arabicPeriod"/>
            </a:pPr>
            <a:r>
              <a:rPr lang="en-US" sz="2200" dirty="0">
                <a:solidFill>
                  <a:schemeClr val="tx1"/>
                </a:solidFill>
              </a:rPr>
              <a:t>Race Dates – David</a:t>
            </a:r>
          </a:p>
          <a:p>
            <a:pPr lvl="1">
              <a:buFont typeface="+mj-lt"/>
              <a:buAutoNum type="arabicPeriod"/>
            </a:pPr>
            <a:r>
              <a:rPr lang="en-US" sz="2200" dirty="0">
                <a:solidFill>
                  <a:schemeClr val="tx1"/>
                </a:solidFill>
              </a:rPr>
              <a:t>Stall Applications and Vaccinations – David</a:t>
            </a:r>
          </a:p>
          <a:p>
            <a:pPr lvl="1">
              <a:buFont typeface="+mj-lt"/>
              <a:buAutoNum type="arabicPeriod"/>
            </a:pPr>
            <a:r>
              <a:rPr lang="en-US" sz="2200" dirty="0">
                <a:solidFill>
                  <a:schemeClr val="tx1"/>
                </a:solidFill>
              </a:rPr>
              <a:t>Feed Storage – Neil</a:t>
            </a:r>
          </a:p>
          <a:p>
            <a:pPr lvl="1">
              <a:buFont typeface="+mj-lt"/>
              <a:buAutoNum type="arabicPeriod"/>
            </a:pPr>
            <a:r>
              <a:rPr lang="en-US" sz="2200" dirty="0">
                <a:solidFill>
                  <a:schemeClr val="tx1"/>
                </a:solidFill>
              </a:rPr>
              <a:t>Incentives - David</a:t>
            </a:r>
            <a:endParaRPr lang="en-CA" sz="2200" dirty="0">
              <a:solidFill>
                <a:schemeClr val="tx1"/>
              </a:solidFill>
            </a:endParaRPr>
          </a:p>
        </p:txBody>
      </p:sp>
    </p:spTree>
    <p:extLst>
      <p:ext uri="{BB962C8B-B14F-4D97-AF65-F5344CB8AC3E}">
        <p14:creationId xmlns:p14="http://schemas.microsoft.com/office/powerpoint/2010/main" val="180410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DE7F-1DAB-2A1F-1C39-972D5BFA1E81}"/>
              </a:ext>
            </a:extLst>
          </p:cNvPr>
          <p:cNvSpPr>
            <a:spLocks noGrp="1"/>
          </p:cNvSpPr>
          <p:nvPr>
            <p:ph type="title"/>
          </p:nvPr>
        </p:nvSpPr>
        <p:spPr>
          <a:xfrm>
            <a:off x="677334" y="1386348"/>
            <a:ext cx="8596668" cy="2492478"/>
          </a:xfrm>
        </p:spPr>
        <p:txBody>
          <a:bodyPr/>
          <a:lstStyle/>
          <a:p>
            <a:r>
              <a:rPr lang="en-US" dirty="0"/>
              <a:t>Other Business and Questions??</a:t>
            </a:r>
            <a:endParaRPr lang="en-CA" dirty="0"/>
          </a:p>
        </p:txBody>
      </p:sp>
    </p:spTree>
    <p:extLst>
      <p:ext uri="{BB962C8B-B14F-4D97-AF65-F5344CB8AC3E}">
        <p14:creationId xmlns:p14="http://schemas.microsoft.com/office/powerpoint/2010/main" val="398427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C7E3-EC2E-693D-6834-8407184EDCA1}"/>
              </a:ext>
            </a:extLst>
          </p:cNvPr>
          <p:cNvSpPr>
            <a:spLocks noGrp="1"/>
          </p:cNvSpPr>
          <p:nvPr>
            <p:ph type="ctrTitle"/>
          </p:nvPr>
        </p:nvSpPr>
        <p:spPr>
          <a:xfrm>
            <a:off x="1507067" y="1397000"/>
            <a:ext cx="7766936" cy="2653836"/>
          </a:xfrm>
        </p:spPr>
        <p:txBody>
          <a:bodyPr>
            <a:normAutofit/>
          </a:bodyPr>
          <a:lstStyle/>
          <a:p>
            <a:pPr>
              <a:lnSpc>
                <a:spcPct val="90000"/>
              </a:lnSpc>
            </a:pPr>
            <a:r>
              <a:rPr lang="en-US" sz="4600"/>
              <a:t>Horsemen’s Benevolent and Protective Association of BC</a:t>
            </a:r>
            <a:br>
              <a:rPr lang="en-US" sz="4600"/>
            </a:br>
            <a:endParaRPr lang="en-CA" sz="4600"/>
          </a:p>
        </p:txBody>
      </p:sp>
      <p:sp>
        <p:nvSpPr>
          <p:cNvPr id="3" name="Subtitle 2">
            <a:extLst>
              <a:ext uri="{FF2B5EF4-FFF2-40B4-BE49-F238E27FC236}">
                <a16:creationId xmlns:a16="http://schemas.microsoft.com/office/drawing/2014/main" id="{E64A8A89-3067-161A-C4D0-1FCF34FDE606}"/>
              </a:ext>
            </a:extLst>
          </p:cNvPr>
          <p:cNvSpPr>
            <a:spLocks noGrp="1"/>
          </p:cNvSpPr>
          <p:nvPr>
            <p:ph type="subTitle" idx="1"/>
          </p:nvPr>
        </p:nvSpPr>
        <p:spPr/>
        <p:txBody>
          <a:bodyPr>
            <a:normAutofit lnSpcReduction="10000"/>
          </a:bodyPr>
          <a:lstStyle/>
          <a:p>
            <a:r>
              <a:rPr lang="en-US" dirty="0"/>
              <a:t>2024 Annual General Meeting</a:t>
            </a:r>
          </a:p>
          <a:p>
            <a:r>
              <a:rPr lang="en-US" dirty="0"/>
              <a:t>7:00 PM via Zoom</a:t>
            </a:r>
          </a:p>
          <a:p>
            <a:r>
              <a:rPr lang="en-US" dirty="0"/>
              <a:t>November 21, 2024</a:t>
            </a:r>
            <a:endParaRPr lang="en-CA" dirty="0"/>
          </a:p>
        </p:txBody>
      </p:sp>
    </p:spTree>
    <p:extLst>
      <p:ext uri="{BB962C8B-B14F-4D97-AF65-F5344CB8AC3E}">
        <p14:creationId xmlns:p14="http://schemas.microsoft.com/office/powerpoint/2010/main" val="34726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267E-5AED-B205-1DFA-41C8B6F6A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8535D-2390-A46F-7FB7-0232E5B10F85}"/>
              </a:ext>
            </a:extLst>
          </p:cNvPr>
          <p:cNvSpPr>
            <a:spLocks noGrp="1"/>
          </p:cNvSpPr>
          <p:nvPr>
            <p:ph type="title"/>
          </p:nvPr>
        </p:nvSpPr>
        <p:spPr>
          <a:xfrm>
            <a:off x="677334" y="1386348"/>
            <a:ext cx="8596668" cy="2492478"/>
          </a:xfrm>
        </p:spPr>
        <p:txBody>
          <a:bodyPr/>
          <a:lstStyle/>
          <a:p>
            <a:r>
              <a:rPr lang="en-US" dirty="0"/>
              <a:t>Adjournment</a:t>
            </a:r>
            <a:endParaRPr lang="en-CA" dirty="0"/>
          </a:p>
        </p:txBody>
      </p:sp>
      <p:sp>
        <p:nvSpPr>
          <p:cNvPr id="3" name="Content Placeholder 2">
            <a:extLst>
              <a:ext uri="{FF2B5EF4-FFF2-40B4-BE49-F238E27FC236}">
                <a16:creationId xmlns:a16="http://schemas.microsoft.com/office/drawing/2014/main" id="{6B7B1A41-F3D0-10D0-4C1E-28F4C56885E8}"/>
              </a:ext>
            </a:extLst>
          </p:cNvPr>
          <p:cNvSpPr>
            <a:spLocks noGrp="1"/>
          </p:cNvSpPr>
          <p:nvPr>
            <p:ph idx="1"/>
          </p:nvPr>
        </p:nvSpPr>
        <p:spPr>
          <a:xfrm>
            <a:off x="677334" y="2160589"/>
            <a:ext cx="8596668" cy="1098805"/>
          </a:xfrm>
        </p:spPr>
        <p:txBody>
          <a:bodyPr/>
          <a:lstStyle/>
          <a:p>
            <a:r>
              <a:rPr lang="en-US" dirty="0"/>
              <a:t>Time:  _______________</a:t>
            </a:r>
            <a:endParaRPr lang="en-CA" dirty="0"/>
          </a:p>
        </p:txBody>
      </p:sp>
    </p:spTree>
    <p:extLst>
      <p:ext uri="{BB962C8B-B14F-4D97-AF65-F5344CB8AC3E}">
        <p14:creationId xmlns:p14="http://schemas.microsoft.com/office/powerpoint/2010/main" val="261050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4B4D6A-DD4D-1133-7317-87E8373835C1}"/>
              </a:ext>
            </a:extLst>
          </p:cNvPr>
          <p:cNvSpPr>
            <a:spLocks noGrp="1"/>
          </p:cNvSpPr>
          <p:nvPr>
            <p:ph type="title"/>
          </p:nvPr>
        </p:nvSpPr>
        <p:spPr>
          <a:xfrm>
            <a:off x="643467" y="816638"/>
            <a:ext cx="3367359" cy="5224724"/>
          </a:xfrm>
        </p:spPr>
        <p:txBody>
          <a:bodyPr anchor="ctr">
            <a:normAutofit/>
          </a:bodyPr>
          <a:lstStyle/>
          <a:p>
            <a:r>
              <a:rPr lang="en-US" dirty="0"/>
              <a:t>Meeting Agenda</a:t>
            </a:r>
            <a:endParaRPr lang="en-CA" dirty="0"/>
          </a:p>
        </p:txBody>
      </p:sp>
      <p:sp>
        <p:nvSpPr>
          <p:cNvPr id="3" name="Content Placeholder 2">
            <a:extLst>
              <a:ext uri="{FF2B5EF4-FFF2-40B4-BE49-F238E27FC236}">
                <a16:creationId xmlns:a16="http://schemas.microsoft.com/office/drawing/2014/main" id="{47C4D9CB-0D72-24DC-9908-6DC71FA90444}"/>
              </a:ext>
            </a:extLst>
          </p:cNvPr>
          <p:cNvSpPr>
            <a:spLocks noGrp="1"/>
          </p:cNvSpPr>
          <p:nvPr>
            <p:ph idx="1"/>
          </p:nvPr>
        </p:nvSpPr>
        <p:spPr>
          <a:xfrm>
            <a:off x="4654295" y="294968"/>
            <a:ext cx="4619706" cy="6061587"/>
          </a:xfrm>
        </p:spPr>
        <p:txBody>
          <a:bodyPr anchor="ctr">
            <a:normAutofit/>
          </a:bodyPr>
          <a:lstStyle/>
          <a:p>
            <a:pPr marR="64770" lvl="0">
              <a:lnSpc>
                <a:spcPct val="90000"/>
              </a:lnSpc>
              <a:spcBef>
                <a:spcPts val="1200"/>
              </a:spcBef>
              <a:spcAft>
                <a:spcPts val="600"/>
              </a:spcAft>
              <a:buFont typeface="+mj-lt"/>
              <a:buAutoNum type="arabicPeriod"/>
              <a:tabLst>
                <a:tab pos="292100" algn="l"/>
              </a:tabLst>
            </a:pPr>
            <a:r>
              <a:rPr lang="en-US" sz="1700" dirty="0">
                <a:solidFill>
                  <a:schemeClr val="tx1"/>
                </a:solidFill>
                <a:effectLst/>
                <a:latin typeface="Times New Roman" panose="02020603050405020304" pitchFamily="18" charset="0"/>
                <a:ea typeface="Times New Roman" panose="02020603050405020304" pitchFamily="18" charset="0"/>
              </a:rPr>
              <a:t>Call to Order, Quorum,</a:t>
            </a:r>
            <a:r>
              <a:rPr lang="en-US" sz="1700" spc="-25" dirty="0">
                <a:solidFill>
                  <a:schemeClr val="tx1"/>
                </a:solidFill>
                <a:effectLst/>
                <a:latin typeface="Times New Roman" panose="02020603050405020304" pitchFamily="18" charset="0"/>
                <a:ea typeface="Times New Roman" panose="02020603050405020304" pitchFamily="18" charset="0"/>
              </a:rPr>
              <a:t> </a:t>
            </a:r>
            <a:r>
              <a:rPr lang="en-US" sz="1700" dirty="0">
                <a:solidFill>
                  <a:schemeClr val="tx1"/>
                </a:solidFill>
                <a:effectLst/>
                <a:latin typeface="Times New Roman" panose="02020603050405020304" pitchFamily="18" charset="0"/>
                <a:ea typeface="Times New Roman" panose="02020603050405020304" pitchFamily="18" charset="0"/>
              </a:rPr>
              <a:t>and Introduction of Current and Newly Elected Directors – David Milburn</a:t>
            </a:r>
            <a:endParaRPr lang="en-CA" sz="1700" dirty="0">
              <a:solidFill>
                <a:schemeClr val="tx1"/>
              </a:solidFill>
              <a:effectLst/>
              <a:latin typeface="Times New Roman" panose="02020603050405020304" pitchFamily="18" charset="0"/>
              <a:ea typeface="Times New Roman" panose="02020603050405020304" pitchFamily="18" charset="0"/>
            </a:endParaRPr>
          </a:p>
          <a:p>
            <a:pPr marR="64770" lvl="0">
              <a:lnSpc>
                <a:spcPct val="90000"/>
              </a:lnSpc>
              <a:spcBef>
                <a:spcPts val="1200"/>
              </a:spcBef>
              <a:spcAft>
                <a:spcPts val="600"/>
              </a:spcAft>
              <a:buFont typeface="+mj-lt"/>
              <a:buAutoNum type="arabicPeriod"/>
              <a:tabLst>
                <a:tab pos="292100" algn="l"/>
              </a:tabLst>
            </a:pPr>
            <a:r>
              <a:rPr lang="en-US" sz="1700" dirty="0">
                <a:solidFill>
                  <a:schemeClr val="tx1"/>
                </a:solidFill>
                <a:effectLst/>
                <a:latin typeface="Times New Roman" panose="02020603050405020304" pitchFamily="18" charset="0"/>
                <a:ea typeface="Times New Roman" panose="02020603050405020304" pitchFamily="18" charset="0"/>
              </a:rPr>
              <a:t>Approval of Minutes of the meeting held April 20, 2024 – </a:t>
            </a:r>
            <a:r>
              <a:rPr lang="en-US" sz="1700" u="sng" dirty="0">
                <a:solidFill>
                  <a:schemeClr val="tx1"/>
                </a:solidFill>
                <a:effectLst/>
                <a:latin typeface="Times New Roman" panose="02020603050405020304" pitchFamily="18" charset="0"/>
                <a:ea typeface="Times New Roman" panose="02020603050405020304" pitchFamily="18" charset="0"/>
              </a:rPr>
              <a:t>posted at </a:t>
            </a:r>
            <a:r>
              <a:rPr lang="en-US" sz="1700" u="sng" dirty="0">
                <a:solidFill>
                  <a:schemeClr val="tx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www.hbpabc.ca</a:t>
            </a:r>
            <a:r>
              <a:rPr lang="en-US" sz="1700" dirty="0">
                <a:solidFill>
                  <a:schemeClr val="tx1"/>
                </a:solidFill>
                <a:effectLst/>
                <a:latin typeface="Times New Roman" panose="02020603050405020304" pitchFamily="18" charset="0"/>
                <a:ea typeface="Times New Roman" panose="02020603050405020304" pitchFamily="18" charset="0"/>
              </a:rPr>
              <a:t> – Neil Stajkowski, Secretary-Treasurer</a:t>
            </a:r>
            <a:endParaRPr lang="en-CA" sz="1700" dirty="0">
              <a:solidFill>
                <a:schemeClr val="tx1"/>
              </a:solidFill>
              <a:effectLst/>
              <a:latin typeface="Times New Roman" panose="02020603050405020304" pitchFamily="18" charset="0"/>
              <a:ea typeface="Times New Roman" panose="02020603050405020304" pitchFamily="18" charset="0"/>
            </a:endParaRPr>
          </a:p>
          <a:p>
            <a:pPr marR="64770" lvl="0">
              <a:lnSpc>
                <a:spcPct val="90000"/>
              </a:lnSpc>
              <a:spcBef>
                <a:spcPts val="1200"/>
              </a:spcBef>
              <a:spcAft>
                <a:spcPts val="600"/>
              </a:spcAft>
              <a:buFont typeface="+mj-lt"/>
              <a:buAutoNum type="arabicPeriod"/>
              <a:tabLst>
                <a:tab pos="292100" algn="l"/>
              </a:tabLst>
            </a:pPr>
            <a:r>
              <a:rPr lang="en-US" sz="1700" dirty="0">
                <a:solidFill>
                  <a:schemeClr val="tx1"/>
                </a:solidFill>
                <a:effectLst/>
                <a:latin typeface="Times New Roman" panose="02020603050405020304" pitchFamily="18" charset="0"/>
                <a:ea typeface="Times New Roman" panose="02020603050405020304" pitchFamily="18" charset="0"/>
              </a:rPr>
              <a:t>Approval and Review of the March 31, 2024, HBPA BC financial statements – posted at </a:t>
            </a:r>
            <a:r>
              <a:rPr lang="en-US" sz="1700" u="sng" dirty="0">
                <a:solidFill>
                  <a:schemeClr val="tx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www.hbpabc.ca</a:t>
            </a:r>
            <a:r>
              <a:rPr lang="en-US" sz="1700" dirty="0">
                <a:solidFill>
                  <a:schemeClr val="tx1"/>
                </a:solidFill>
                <a:effectLst/>
                <a:latin typeface="Times New Roman" panose="02020603050405020304" pitchFamily="18" charset="0"/>
                <a:ea typeface="Times New Roman" panose="02020603050405020304" pitchFamily="18" charset="0"/>
              </a:rPr>
              <a:t> - Neil </a:t>
            </a:r>
            <a:endParaRPr lang="en-CA" sz="1700" dirty="0">
              <a:solidFill>
                <a:schemeClr val="tx1"/>
              </a:solidFill>
              <a:effectLst/>
              <a:latin typeface="Times New Roman" panose="02020603050405020304" pitchFamily="18" charset="0"/>
              <a:ea typeface="Times New Roman" panose="02020603050405020304" pitchFamily="18" charset="0"/>
            </a:endParaRPr>
          </a:p>
          <a:p>
            <a:pPr marR="64770" lvl="0">
              <a:lnSpc>
                <a:spcPct val="90000"/>
              </a:lnSpc>
              <a:spcBef>
                <a:spcPts val="1200"/>
              </a:spcBef>
              <a:spcAft>
                <a:spcPts val="600"/>
              </a:spcAft>
              <a:buFont typeface="+mj-lt"/>
              <a:buAutoNum type="arabicPeriod"/>
              <a:tabLst>
                <a:tab pos="292100" algn="l"/>
              </a:tabLst>
            </a:pPr>
            <a:r>
              <a:rPr lang="en-US" sz="1700" dirty="0">
                <a:solidFill>
                  <a:schemeClr val="tx1"/>
                </a:solidFill>
                <a:effectLst/>
                <a:latin typeface="Times New Roman" panose="02020603050405020304" pitchFamily="18" charset="0"/>
                <a:ea typeface="Times New Roman" panose="02020603050405020304" pitchFamily="18" charset="0"/>
              </a:rPr>
              <a:t>Approval of auditors for the March 31, 2025, HBPA BC financial statements – Neil</a:t>
            </a:r>
            <a:endParaRPr lang="en-CA" sz="1700" dirty="0">
              <a:solidFill>
                <a:schemeClr val="tx1"/>
              </a:solidFill>
              <a:effectLst/>
              <a:latin typeface="Times New Roman" panose="02020603050405020304" pitchFamily="18" charset="0"/>
              <a:ea typeface="Times New Roman" panose="02020603050405020304" pitchFamily="18" charset="0"/>
            </a:endParaRPr>
          </a:p>
          <a:p>
            <a:pPr marR="64770" lvl="0">
              <a:lnSpc>
                <a:spcPct val="90000"/>
              </a:lnSpc>
              <a:spcBef>
                <a:spcPts val="1200"/>
              </a:spcBef>
              <a:spcAft>
                <a:spcPts val="600"/>
              </a:spcAft>
              <a:buFont typeface="+mj-lt"/>
              <a:buAutoNum type="arabicPeriod"/>
              <a:tabLst>
                <a:tab pos="292100" algn="l"/>
              </a:tabLst>
            </a:pPr>
            <a:r>
              <a:rPr lang="en-US" sz="1700" dirty="0">
                <a:solidFill>
                  <a:schemeClr val="tx1"/>
                </a:solidFill>
                <a:effectLst/>
                <a:latin typeface="Times New Roman" panose="02020603050405020304" pitchFamily="18" charset="0"/>
                <a:ea typeface="Times New Roman" panose="02020603050405020304" pitchFamily="18" charset="0"/>
              </a:rPr>
              <a:t>Industry Financial Report, 2024 Meet – Neil</a:t>
            </a:r>
          </a:p>
          <a:p>
            <a:pPr marR="64770">
              <a:lnSpc>
                <a:spcPct val="90000"/>
              </a:lnSpc>
              <a:spcBef>
                <a:spcPts val="1200"/>
              </a:spcBef>
              <a:spcAft>
                <a:spcPts val="600"/>
              </a:spcAft>
              <a:buFont typeface="+mj-lt"/>
              <a:buAutoNum type="arabicPeriod"/>
              <a:tabLst>
                <a:tab pos="292100" algn="l"/>
              </a:tabLst>
            </a:pP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rPr>
              <a:t>President’s Report – David</a:t>
            </a:r>
            <a:endParaRPr kumimoji="0" lang="en-CA" sz="17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R="64770">
              <a:lnSpc>
                <a:spcPct val="90000"/>
              </a:lnSpc>
              <a:spcBef>
                <a:spcPts val="1200"/>
              </a:spcBef>
              <a:spcAft>
                <a:spcPts val="600"/>
              </a:spcAft>
              <a:buFont typeface="+mj-lt"/>
              <a:buAutoNum type="arabicPeriod"/>
              <a:tabLst>
                <a:tab pos="292100" algn="l"/>
              </a:tabLst>
            </a:pP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rPr>
              <a:t>BC Racebook (Teletheatre BC) Report – TBC Board Chair – Gary Johnson</a:t>
            </a:r>
            <a:endParaRPr kumimoji="0" lang="en-CA" sz="17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072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012C13-E748-1488-C658-CE27E3DDC620}"/>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4992CE-D020-1E67-4D3D-C3CC9CF6B2F3}"/>
              </a:ext>
            </a:extLst>
          </p:cNvPr>
          <p:cNvSpPr>
            <a:spLocks noGrp="1"/>
          </p:cNvSpPr>
          <p:nvPr>
            <p:ph type="title"/>
          </p:nvPr>
        </p:nvSpPr>
        <p:spPr>
          <a:xfrm>
            <a:off x="643467" y="816638"/>
            <a:ext cx="3367359" cy="5224724"/>
          </a:xfrm>
        </p:spPr>
        <p:txBody>
          <a:bodyPr anchor="ctr">
            <a:normAutofit/>
          </a:bodyPr>
          <a:lstStyle/>
          <a:p>
            <a:r>
              <a:rPr lang="en-US"/>
              <a:t>Meeting Agenda – continued</a:t>
            </a:r>
            <a:endParaRPr lang="en-CA"/>
          </a:p>
        </p:txBody>
      </p:sp>
      <p:sp>
        <p:nvSpPr>
          <p:cNvPr id="3" name="Content Placeholder 2">
            <a:extLst>
              <a:ext uri="{FF2B5EF4-FFF2-40B4-BE49-F238E27FC236}">
                <a16:creationId xmlns:a16="http://schemas.microsoft.com/office/drawing/2014/main" id="{91C0FE57-72B2-D32B-A8FE-781745C1305C}"/>
              </a:ext>
            </a:extLst>
          </p:cNvPr>
          <p:cNvSpPr>
            <a:spLocks noGrp="1"/>
          </p:cNvSpPr>
          <p:nvPr>
            <p:ph idx="1"/>
          </p:nvPr>
        </p:nvSpPr>
        <p:spPr>
          <a:xfrm>
            <a:off x="4654295" y="816638"/>
            <a:ext cx="4619706" cy="5224724"/>
          </a:xfrm>
        </p:spPr>
        <p:txBody>
          <a:bodyPr anchor="ctr">
            <a:normAutofit/>
          </a:bodyPr>
          <a:lstStyle/>
          <a:p>
            <a:pPr marL="514350" marR="64770" lvl="0" indent="-514350">
              <a:spcBef>
                <a:spcPts val="1200"/>
              </a:spcBef>
              <a:spcAft>
                <a:spcPts val="600"/>
              </a:spcAft>
              <a:buFont typeface="+mj-lt"/>
              <a:buAutoNum type="arabicPeriod" startAt="8"/>
              <a:tabLst>
                <a:tab pos="292100" algn="l"/>
              </a:tabLst>
            </a:pPr>
            <a:r>
              <a:rPr lang="en-US" dirty="0">
                <a:effectLst/>
                <a:latin typeface="Times New Roman" panose="02020603050405020304" pitchFamily="18" charset="0"/>
                <a:ea typeface="Times New Roman" panose="02020603050405020304" pitchFamily="18" charset="0"/>
              </a:rPr>
              <a:t>On-Going and Future Racing Matters and Issues:</a:t>
            </a:r>
            <a:endParaRPr lang="en-CA" dirty="0">
              <a:effectLst/>
              <a:latin typeface="Times New Roman" panose="02020603050405020304" pitchFamily="18" charset="0"/>
              <a:ea typeface="Times New Roman" panose="02020603050405020304" pitchFamily="18" charset="0"/>
            </a:endParaRPr>
          </a:p>
          <a:p>
            <a:pPr marL="914400" marR="64770" lvl="1" indent="-457200">
              <a:spcBef>
                <a:spcPts val="1200"/>
              </a:spcBef>
              <a:spcAft>
                <a:spcPts val="600"/>
              </a:spcAft>
              <a:buFont typeface="+mj-lt"/>
              <a:buAutoNum type="alphaLcParenR"/>
              <a:tabLst>
                <a:tab pos="292100" algn="l"/>
              </a:tabLst>
            </a:pPr>
            <a:r>
              <a:rPr lang="en-US" dirty="0">
                <a:effectLst/>
                <a:latin typeface="Times New Roman" panose="02020603050405020304" pitchFamily="18" charset="0"/>
                <a:ea typeface="Times New Roman" panose="02020603050405020304" pitchFamily="18" charset="0"/>
              </a:rPr>
              <a:t>Lobbyist Work – Gary </a:t>
            </a:r>
            <a:endParaRPr lang="en-CA" dirty="0">
              <a:effectLst/>
              <a:latin typeface="Times New Roman" panose="02020603050405020304" pitchFamily="18" charset="0"/>
              <a:ea typeface="Times New Roman" panose="02020603050405020304" pitchFamily="18" charset="0"/>
            </a:endParaRPr>
          </a:p>
          <a:p>
            <a:pPr marL="914400" marR="64770" lvl="1" indent="-457200">
              <a:spcBef>
                <a:spcPts val="1200"/>
              </a:spcBef>
              <a:spcAft>
                <a:spcPts val="600"/>
              </a:spcAft>
              <a:buFont typeface="+mj-lt"/>
              <a:buAutoNum type="alphaLcParenR"/>
              <a:tabLst>
                <a:tab pos="292100" algn="l"/>
              </a:tabLst>
            </a:pPr>
            <a:r>
              <a:rPr lang="en-US" dirty="0">
                <a:effectLst/>
                <a:latin typeface="Times New Roman" panose="02020603050405020304" pitchFamily="18" charset="0"/>
                <a:ea typeface="Times New Roman" panose="02020603050405020304" pitchFamily="18" charset="0"/>
              </a:rPr>
              <a:t>Government Relations – Gary</a:t>
            </a:r>
            <a:endParaRPr lang="en-CA" dirty="0">
              <a:effectLst/>
              <a:latin typeface="Times New Roman" panose="02020603050405020304" pitchFamily="18" charset="0"/>
              <a:ea typeface="Times New Roman" panose="02020603050405020304" pitchFamily="18" charset="0"/>
            </a:endParaRPr>
          </a:p>
          <a:p>
            <a:pPr marL="914400" marR="64770" lvl="1" indent="-457200">
              <a:spcBef>
                <a:spcPts val="1200"/>
              </a:spcBef>
              <a:spcAft>
                <a:spcPts val="600"/>
              </a:spcAft>
              <a:buFont typeface="+mj-lt"/>
              <a:buAutoNum type="alphaLcParenR"/>
              <a:tabLst>
                <a:tab pos="292100" algn="l"/>
              </a:tabLst>
            </a:pPr>
            <a:r>
              <a:rPr lang="en-US" dirty="0">
                <a:effectLst/>
                <a:latin typeface="Times New Roman" panose="02020603050405020304" pitchFamily="18" charset="0"/>
                <a:ea typeface="Times New Roman" panose="02020603050405020304" pitchFamily="18" charset="0"/>
              </a:rPr>
              <a:t>Hastings Site Lease – David</a:t>
            </a:r>
            <a:endParaRPr lang="en-CA" dirty="0">
              <a:effectLst/>
              <a:latin typeface="Times New Roman" panose="02020603050405020304" pitchFamily="18" charset="0"/>
              <a:ea typeface="Times New Roman" panose="02020603050405020304" pitchFamily="18" charset="0"/>
            </a:endParaRPr>
          </a:p>
          <a:p>
            <a:pPr marL="914400" marR="64770" lvl="1" indent="-457200">
              <a:spcBef>
                <a:spcPts val="1200"/>
              </a:spcBef>
              <a:spcAft>
                <a:spcPts val="600"/>
              </a:spcAft>
              <a:buFont typeface="+mj-lt"/>
              <a:buAutoNum type="alphaLcParenR"/>
              <a:tabLst>
                <a:tab pos="292100" algn="l"/>
              </a:tabLst>
            </a:pPr>
            <a:r>
              <a:rPr lang="en-US" dirty="0">
                <a:effectLst/>
                <a:latin typeface="Times New Roman" panose="02020603050405020304" pitchFamily="18" charset="0"/>
                <a:ea typeface="Times New Roman" panose="02020603050405020304" pitchFamily="18" charset="0"/>
              </a:rPr>
              <a:t>Feedstore – Neil/Mel Snow</a:t>
            </a:r>
            <a:endParaRPr lang="en-CA" dirty="0">
              <a:effectLst/>
              <a:latin typeface="Times New Roman" panose="02020603050405020304" pitchFamily="18" charset="0"/>
              <a:ea typeface="Times New Roman" panose="02020603050405020304" pitchFamily="18" charset="0"/>
            </a:endParaRPr>
          </a:p>
          <a:p>
            <a:pPr marL="914400" marR="64770" lvl="1" indent="-457200">
              <a:spcBef>
                <a:spcPts val="1200"/>
              </a:spcBef>
              <a:spcAft>
                <a:spcPts val="600"/>
              </a:spcAft>
              <a:buFont typeface="+mj-lt"/>
              <a:buAutoNum type="alphaLcParenR"/>
              <a:tabLst>
                <a:tab pos="292100" algn="l"/>
              </a:tabLst>
            </a:pPr>
            <a:r>
              <a:rPr lang="en-US" dirty="0">
                <a:effectLst/>
                <a:latin typeface="Times New Roman" panose="02020603050405020304" pitchFamily="18" charset="0"/>
                <a:ea typeface="Times New Roman" panose="02020603050405020304" pitchFamily="18" charset="0"/>
              </a:rPr>
              <a:t>2025 Meet Details – Neil/David (This will include Race Dates, vaccinations, feed storage, stall applications and other general information for discussion)</a:t>
            </a:r>
            <a:endParaRPr lang="en-CA" dirty="0">
              <a:effectLst/>
              <a:latin typeface="Times New Roman" panose="02020603050405020304" pitchFamily="18" charset="0"/>
              <a:ea typeface="Times New Roman" panose="02020603050405020304" pitchFamily="18" charset="0"/>
            </a:endParaRPr>
          </a:p>
          <a:p>
            <a:pPr marL="514350" marR="64770" lvl="0" indent="-514350">
              <a:spcBef>
                <a:spcPts val="1200"/>
              </a:spcBef>
              <a:spcAft>
                <a:spcPts val="600"/>
              </a:spcAft>
              <a:buFont typeface="+mj-lt"/>
              <a:buAutoNum type="arabicPeriod" startAt="8"/>
              <a:tabLst>
                <a:tab pos="292100" algn="l"/>
              </a:tabLst>
            </a:pPr>
            <a:r>
              <a:rPr lang="en-US" dirty="0">
                <a:effectLst/>
                <a:latin typeface="Times New Roman" panose="02020603050405020304" pitchFamily="18" charset="0"/>
                <a:ea typeface="Times New Roman" panose="02020603050405020304" pitchFamily="18" charset="0"/>
              </a:rPr>
              <a:t>Questions and Other Business</a:t>
            </a:r>
            <a:endParaRPr lang="en-CA" dirty="0">
              <a:effectLst/>
              <a:latin typeface="Times New Roman" panose="02020603050405020304" pitchFamily="18" charset="0"/>
              <a:ea typeface="Times New Roman" panose="02020603050405020304" pitchFamily="18" charset="0"/>
            </a:endParaRPr>
          </a:p>
          <a:p>
            <a:pPr marL="514350" marR="64770" lvl="0" indent="-514350">
              <a:spcBef>
                <a:spcPts val="1200"/>
              </a:spcBef>
              <a:spcAft>
                <a:spcPts val="600"/>
              </a:spcAft>
              <a:buFont typeface="+mj-lt"/>
              <a:buAutoNum type="arabicPeriod" startAt="8"/>
              <a:tabLst>
                <a:tab pos="292100" algn="l"/>
              </a:tabLst>
            </a:pPr>
            <a:r>
              <a:rPr lang="en-US" dirty="0">
                <a:effectLst/>
                <a:latin typeface="Times New Roman" panose="02020603050405020304" pitchFamily="18" charset="0"/>
                <a:ea typeface="Times New Roman" panose="02020603050405020304" pitchFamily="18" charset="0"/>
              </a:rPr>
              <a:t>Adjournment</a:t>
            </a:r>
            <a:endParaRPr lang="en-C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552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CBA702-D29E-5E09-326D-F204E5E67C92}"/>
              </a:ext>
            </a:extLst>
          </p:cNvPr>
          <p:cNvSpPr>
            <a:spLocks noGrp="1"/>
          </p:cNvSpPr>
          <p:nvPr>
            <p:ph type="title"/>
          </p:nvPr>
        </p:nvSpPr>
        <p:spPr>
          <a:xfrm>
            <a:off x="643467" y="816638"/>
            <a:ext cx="3367359" cy="5224724"/>
          </a:xfrm>
        </p:spPr>
        <p:txBody>
          <a:bodyPr anchor="ctr">
            <a:normAutofit/>
          </a:bodyPr>
          <a:lstStyle/>
          <a:p>
            <a:r>
              <a:rPr lang="en-US" dirty="0"/>
              <a:t>Call to Order</a:t>
            </a:r>
            <a:endParaRPr lang="en-CA" dirty="0"/>
          </a:p>
        </p:txBody>
      </p:sp>
      <p:sp>
        <p:nvSpPr>
          <p:cNvPr id="3" name="Content Placeholder 2">
            <a:extLst>
              <a:ext uri="{FF2B5EF4-FFF2-40B4-BE49-F238E27FC236}">
                <a16:creationId xmlns:a16="http://schemas.microsoft.com/office/drawing/2014/main" id="{BC13C22E-CBAB-B3B6-342E-E8A3BAC4A47A}"/>
              </a:ext>
            </a:extLst>
          </p:cNvPr>
          <p:cNvSpPr>
            <a:spLocks noGrp="1"/>
          </p:cNvSpPr>
          <p:nvPr>
            <p:ph idx="1"/>
          </p:nvPr>
        </p:nvSpPr>
        <p:spPr>
          <a:xfrm>
            <a:off x="4654295" y="816638"/>
            <a:ext cx="4619706" cy="5224724"/>
          </a:xfrm>
        </p:spPr>
        <p:txBody>
          <a:bodyPr anchor="ctr">
            <a:normAutofit/>
          </a:bodyPr>
          <a:lstStyle/>
          <a:p>
            <a:pPr marL="0" indent="0">
              <a:buNone/>
            </a:pPr>
            <a:r>
              <a:rPr lang="en-US" b="1" dirty="0"/>
              <a:t>David Milburn to:</a:t>
            </a:r>
          </a:p>
          <a:p>
            <a:r>
              <a:rPr lang="en-US" b="1" dirty="0"/>
              <a:t>Introduce Directors included newly elected</a:t>
            </a:r>
          </a:p>
          <a:p>
            <a:r>
              <a:rPr lang="en-US" b="1" dirty="0"/>
              <a:t>Determine that a Quorum (minimum 25 members) is present</a:t>
            </a:r>
          </a:p>
          <a:p>
            <a:r>
              <a:rPr lang="en-US" b="1" dirty="0"/>
              <a:t>Call the meeting to order</a:t>
            </a:r>
          </a:p>
          <a:p>
            <a:r>
              <a:rPr lang="en-US" b="1" dirty="0"/>
              <a:t>Record time  _________</a:t>
            </a:r>
          </a:p>
          <a:p>
            <a:pPr marL="0" indent="0">
              <a:buNone/>
            </a:pPr>
            <a:endParaRPr lang="en-CA" dirty="0"/>
          </a:p>
        </p:txBody>
      </p:sp>
    </p:spTree>
    <p:extLst>
      <p:ext uri="{BB962C8B-B14F-4D97-AF65-F5344CB8AC3E}">
        <p14:creationId xmlns:p14="http://schemas.microsoft.com/office/powerpoint/2010/main" val="107168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A072DF-7CC3-2BEC-591E-2A90BD1FDF06}"/>
              </a:ext>
            </a:extLst>
          </p:cNvPr>
          <p:cNvSpPr>
            <a:spLocks noGrp="1"/>
          </p:cNvSpPr>
          <p:nvPr>
            <p:ph type="title"/>
          </p:nvPr>
        </p:nvSpPr>
        <p:spPr>
          <a:xfrm>
            <a:off x="643467" y="816638"/>
            <a:ext cx="3367359" cy="5224724"/>
          </a:xfrm>
        </p:spPr>
        <p:txBody>
          <a:bodyPr anchor="ctr">
            <a:normAutofit/>
          </a:bodyPr>
          <a:lstStyle/>
          <a:p>
            <a:r>
              <a:rPr lang="en-US" dirty="0"/>
              <a:t>Minutes for Approval</a:t>
            </a:r>
            <a:endParaRPr lang="en-CA" dirty="0"/>
          </a:p>
        </p:txBody>
      </p:sp>
      <p:sp>
        <p:nvSpPr>
          <p:cNvPr id="3" name="Content Placeholder 2">
            <a:extLst>
              <a:ext uri="{FF2B5EF4-FFF2-40B4-BE49-F238E27FC236}">
                <a16:creationId xmlns:a16="http://schemas.microsoft.com/office/drawing/2014/main" id="{61795111-BB12-E868-7D38-5917D7E4987D}"/>
              </a:ext>
            </a:extLst>
          </p:cNvPr>
          <p:cNvSpPr>
            <a:spLocks noGrp="1"/>
          </p:cNvSpPr>
          <p:nvPr>
            <p:ph idx="1"/>
          </p:nvPr>
        </p:nvSpPr>
        <p:spPr>
          <a:xfrm>
            <a:off x="4654295" y="816638"/>
            <a:ext cx="4619706" cy="5224724"/>
          </a:xfrm>
        </p:spPr>
        <p:txBody>
          <a:bodyPr anchor="ctr">
            <a:normAutofit/>
          </a:bodyPr>
          <a:lstStyle/>
          <a:p>
            <a:pPr marL="0" indent="0">
              <a:buNone/>
            </a:pPr>
            <a:r>
              <a:rPr lang="en-US" b="1" dirty="0"/>
              <a:t>Minutes of the 2023 Annual General Meeting held on April 20, 2024, for Approval</a:t>
            </a:r>
          </a:p>
          <a:p>
            <a:pPr marL="0" indent="0">
              <a:buNone/>
            </a:pPr>
            <a:endParaRPr lang="en-US" b="1" dirty="0"/>
          </a:p>
          <a:p>
            <a:pPr marL="0" indent="0">
              <a:buNone/>
            </a:pPr>
            <a:r>
              <a:rPr lang="en-US" b="1" dirty="0"/>
              <a:t>Motion:</a:t>
            </a:r>
          </a:p>
          <a:p>
            <a:pPr marL="0" indent="0">
              <a:buNone/>
            </a:pPr>
            <a:r>
              <a:rPr lang="en-US" b="1" dirty="0"/>
              <a:t>Moved  (________), seconded  (__________) to approve the minutes as distributed.</a:t>
            </a:r>
          </a:p>
          <a:p>
            <a:pPr marL="0" indent="0">
              <a:buNone/>
            </a:pPr>
            <a:r>
              <a:rPr lang="en-US" b="1" dirty="0"/>
              <a:t>Any errors/omissions/corrections?</a:t>
            </a:r>
          </a:p>
          <a:p>
            <a:pPr marL="0" indent="0">
              <a:buNone/>
            </a:pPr>
            <a:r>
              <a:rPr lang="en-US" b="1" dirty="0"/>
              <a:t>Call the Question:</a:t>
            </a:r>
            <a:endParaRPr lang="en-CA" b="1" dirty="0"/>
          </a:p>
        </p:txBody>
      </p:sp>
    </p:spTree>
    <p:extLst>
      <p:ext uri="{BB962C8B-B14F-4D97-AF65-F5344CB8AC3E}">
        <p14:creationId xmlns:p14="http://schemas.microsoft.com/office/powerpoint/2010/main" val="51826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E291-A047-A55F-14BD-2E0D13021802}"/>
              </a:ext>
            </a:extLst>
          </p:cNvPr>
          <p:cNvSpPr>
            <a:spLocks noGrp="1"/>
          </p:cNvSpPr>
          <p:nvPr>
            <p:ph type="title"/>
          </p:nvPr>
        </p:nvSpPr>
        <p:spPr>
          <a:xfrm>
            <a:off x="1887794" y="309716"/>
            <a:ext cx="8023122" cy="727691"/>
          </a:xfrm>
        </p:spPr>
        <p:txBody>
          <a:bodyPr>
            <a:normAutofit/>
          </a:bodyPr>
          <a:lstStyle/>
          <a:p>
            <a:r>
              <a:rPr lang="en-US" dirty="0"/>
              <a:t>March 31, 2024, Financial Statements</a:t>
            </a:r>
            <a:endParaRPr lang="en-CA" dirty="0"/>
          </a:p>
        </p:txBody>
      </p:sp>
      <p:pic>
        <p:nvPicPr>
          <p:cNvPr id="7" name="Picture 6" descr="Orange and blue numbers and graphs">
            <a:extLst>
              <a:ext uri="{FF2B5EF4-FFF2-40B4-BE49-F238E27FC236}">
                <a16:creationId xmlns:a16="http://schemas.microsoft.com/office/drawing/2014/main" id="{AD51C8AA-3BA5-2802-3967-F97C4FD19589}"/>
              </a:ext>
            </a:extLst>
          </p:cNvPr>
          <p:cNvPicPr>
            <a:picLocks noChangeAspect="1"/>
          </p:cNvPicPr>
          <p:nvPr/>
        </p:nvPicPr>
        <p:blipFill>
          <a:blip r:embed="rId3"/>
          <a:srcRect l="36753" t="4777" r="4002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8" name="Isosceles Triangle 37">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9F93C46A-ECC1-9329-8080-90B770F537C8}"/>
              </a:ext>
            </a:extLst>
          </p:cNvPr>
          <p:cNvSpPr>
            <a:spLocks noGrp="1"/>
          </p:cNvSpPr>
          <p:nvPr>
            <p:ph idx="1"/>
          </p:nvPr>
        </p:nvSpPr>
        <p:spPr>
          <a:xfrm>
            <a:off x="2281083" y="1356852"/>
            <a:ext cx="7733071" cy="5191432"/>
          </a:xfrm>
        </p:spPr>
        <p:txBody>
          <a:bodyPr>
            <a:noAutofit/>
          </a:bodyPr>
          <a:lstStyle/>
          <a:p>
            <a:pPr marL="0" indent="0">
              <a:lnSpc>
                <a:spcPct val="90000"/>
              </a:lnSpc>
              <a:buNone/>
            </a:pPr>
            <a:r>
              <a:rPr lang="en-US" sz="2000" u="sng" dirty="0"/>
              <a:t>Highlights</a:t>
            </a:r>
          </a:p>
          <a:p>
            <a:pPr marL="514350" indent="-514350">
              <a:lnSpc>
                <a:spcPct val="90000"/>
              </a:lnSpc>
              <a:buFont typeface="+mj-lt"/>
              <a:buAutoNum type="arabicPeriod"/>
            </a:pPr>
            <a:r>
              <a:rPr lang="en-CA" sz="2000" dirty="0"/>
              <a:t>Feedstore – fewer horses mean lower sales, less inventory and smaller bottom line for HBPA programs.  Net down $40k but no bag fee applied at all in for the period.</a:t>
            </a:r>
          </a:p>
          <a:p>
            <a:pPr marL="514350" indent="-514350">
              <a:lnSpc>
                <a:spcPct val="90000"/>
              </a:lnSpc>
              <a:buFont typeface="+mj-lt"/>
              <a:buAutoNum type="arabicPeriod"/>
            </a:pPr>
            <a:r>
              <a:rPr lang="en-CA" sz="2000" dirty="0"/>
              <a:t>Overall, Balance Sheet is basically unchanged from previous year.</a:t>
            </a:r>
          </a:p>
          <a:p>
            <a:pPr marL="514350" indent="-514350">
              <a:lnSpc>
                <a:spcPct val="90000"/>
              </a:lnSpc>
              <a:buFont typeface="+mj-lt"/>
              <a:buAutoNum type="arabicPeriod"/>
            </a:pPr>
            <a:r>
              <a:rPr lang="en-CA" sz="2000" dirty="0"/>
              <a:t>Revenues:  $181,750 from industry, some interest, $30k from feedstore and use of deferred revenue $38k for direct programs</a:t>
            </a:r>
          </a:p>
          <a:p>
            <a:pPr marL="514350" indent="-514350">
              <a:lnSpc>
                <a:spcPct val="90000"/>
              </a:lnSpc>
              <a:buFont typeface="+mj-lt"/>
              <a:buAutoNum type="arabicPeriod"/>
            </a:pPr>
            <a:r>
              <a:rPr lang="en-CA" sz="2000" dirty="0"/>
              <a:t>Key Expenditures:</a:t>
            </a:r>
          </a:p>
          <a:p>
            <a:pPr marL="971550" lvl="1" indent="-514350">
              <a:lnSpc>
                <a:spcPct val="90000"/>
              </a:lnSpc>
              <a:buFont typeface="+mj-lt"/>
              <a:buAutoNum type="alphaLcParenR"/>
            </a:pPr>
            <a:r>
              <a:rPr lang="en-CA" sz="2000" dirty="0"/>
              <a:t>Contractors – 4 for administration, communications, </a:t>
            </a:r>
            <a:r>
              <a:rPr lang="en-CA" sz="2000" dirty="0" err="1"/>
              <a:t>Acctg</a:t>
            </a:r>
            <a:r>
              <a:rPr lang="en-CA" sz="2000" dirty="0"/>
              <a:t> and learning centre totalling $101k</a:t>
            </a:r>
          </a:p>
          <a:p>
            <a:pPr marL="971550" lvl="1" indent="-514350">
              <a:lnSpc>
                <a:spcPct val="90000"/>
              </a:lnSpc>
              <a:buFont typeface="+mj-lt"/>
              <a:buAutoNum type="alphaLcParenR"/>
            </a:pPr>
            <a:r>
              <a:rPr lang="en-CA" sz="2000" dirty="0"/>
              <a:t>Benevolence and Dental - $25k</a:t>
            </a:r>
          </a:p>
          <a:p>
            <a:pPr marL="971550" lvl="1" indent="-514350">
              <a:lnSpc>
                <a:spcPct val="90000"/>
              </a:lnSpc>
              <a:buFont typeface="+mj-lt"/>
              <a:buAutoNum type="alphaLcParenR"/>
            </a:pPr>
            <a:r>
              <a:rPr lang="en-CA" sz="2000" dirty="0"/>
              <a:t>Jockey recruitment and related expenses - $14k</a:t>
            </a:r>
          </a:p>
          <a:p>
            <a:pPr marL="971550" lvl="1" indent="-514350">
              <a:lnSpc>
                <a:spcPct val="90000"/>
              </a:lnSpc>
              <a:buFont typeface="+mj-lt"/>
              <a:buAutoNum type="alphaLcParenR"/>
            </a:pPr>
            <a:r>
              <a:rPr lang="en-CA" sz="2000" dirty="0"/>
              <a:t>Lobbyist work - $9k</a:t>
            </a:r>
          </a:p>
        </p:txBody>
      </p:sp>
    </p:spTree>
    <p:extLst>
      <p:ext uri="{BB962C8B-B14F-4D97-AF65-F5344CB8AC3E}">
        <p14:creationId xmlns:p14="http://schemas.microsoft.com/office/powerpoint/2010/main" val="363111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0850-37CA-7D99-5D8D-637FF7377D48}"/>
              </a:ext>
            </a:extLst>
          </p:cNvPr>
          <p:cNvSpPr>
            <a:spLocks noGrp="1"/>
          </p:cNvSpPr>
          <p:nvPr>
            <p:ph type="title"/>
          </p:nvPr>
        </p:nvSpPr>
        <p:spPr>
          <a:xfrm>
            <a:off x="2849562" y="609600"/>
            <a:ext cx="6424440" cy="1320800"/>
          </a:xfrm>
        </p:spPr>
        <p:txBody>
          <a:bodyPr>
            <a:normAutofit/>
          </a:bodyPr>
          <a:lstStyle/>
          <a:p>
            <a:r>
              <a:rPr lang="en-US" dirty="0"/>
              <a:t>Finance Related Motions</a:t>
            </a:r>
            <a:endParaRPr lang="en-CA" dirty="0"/>
          </a:p>
        </p:txBody>
      </p:sp>
      <p:pic>
        <p:nvPicPr>
          <p:cNvPr id="13" name="Picture 12" descr="Calculator, pen, compass, money and a paper with graphs printed on it">
            <a:extLst>
              <a:ext uri="{FF2B5EF4-FFF2-40B4-BE49-F238E27FC236}">
                <a16:creationId xmlns:a16="http://schemas.microsoft.com/office/drawing/2014/main" id="{511ECF2E-E8C6-EF08-F1DC-0665B6DF1479}"/>
              </a:ext>
            </a:extLst>
          </p:cNvPr>
          <p:cNvPicPr>
            <a:picLocks noChangeAspect="1"/>
          </p:cNvPicPr>
          <p:nvPr/>
        </p:nvPicPr>
        <p:blipFill>
          <a:blip r:embed="rId3"/>
          <a:srcRect l="43147" r="3286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7" name="Isosceles Triangle 16">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F1046E35-3A13-6EAA-A1B3-F9B1C5405995}"/>
              </a:ext>
            </a:extLst>
          </p:cNvPr>
          <p:cNvSpPr>
            <a:spLocks noGrp="1"/>
          </p:cNvSpPr>
          <p:nvPr>
            <p:ph idx="1"/>
          </p:nvPr>
        </p:nvSpPr>
        <p:spPr>
          <a:xfrm>
            <a:off x="2849561" y="1558977"/>
            <a:ext cx="7463671" cy="4482385"/>
          </a:xfrm>
        </p:spPr>
        <p:txBody>
          <a:bodyPr>
            <a:normAutofit/>
          </a:bodyPr>
          <a:lstStyle/>
          <a:p>
            <a:pPr marL="0" indent="0">
              <a:lnSpc>
                <a:spcPct val="90000"/>
              </a:lnSpc>
              <a:buNone/>
            </a:pPr>
            <a:r>
              <a:rPr lang="en-US" sz="2000" dirty="0"/>
              <a:t>1. Motion to approve the presented March 31, 2024, HBPA BC financial statements:</a:t>
            </a:r>
          </a:p>
          <a:p>
            <a:pPr marL="0" indent="0">
              <a:lnSpc>
                <a:spcPct val="90000"/>
              </a:lnSpc>
              <a:buNone/>
            </a:pPr>
            <a:r>
              <a:rPr lang="en-US" sz="2000" dirty="0"/>
              <a:t>Moved  (__________)  seconded (_________)</a:t>
            </a:r>
          </a:p>
          <a:p>
            <a:pPr marL="0" indent="0">
              <a:lnSpc>
                <a:spcPct val="90000"/>
              </a:lnSpc>
              <a:buNone/>
            </a:pPr>
            <a:r>
              <a:rPr lang="en-US" sz="2000" dirty="0"/>
              <a:t>Questions or concerns?</a:t>
            </a:r>
          </a:p>
          <a:p>
            <a:pPr marL="0" indent="0">
              <a:lnSpc>
                <a:spcPct val="90000"/>
              </a:lnSpc>
              <a:buNone/>
            </a:pPr>
            <a:r>
              <a:rPr lang="en-US" sz="2000" dirty="0"/>
              <a:t>Call the Question:   </a:t>
            </a:r>
          </a:p>
          <a:p>
            <a:pPr marL="0" indent="0">
              <a:lnSpc>
                <a:spcPct val="90000"/>
              </a:lnSpc>
              <a:buNone/>
            </a:pPr>
            <a:endParaRPr lang="en-US" sz="2000" dirty="0"/>
          </a:p>
          <a:p>
            <a:pPr marL="0" indent="0">
              <a:lnSpc>
                <a:spcPct val="90000"/>
              </a:lnSpc>
              <a:buNone/>
            </a:pPr>
            <a:r>
              <a:rPr lang="en-US" sz="2000" dirty="0"/>
              <a:t>2. Motion to approve the selection of Paul Beauchamp of Hedden Chong LLP for the preparation of the March 31, 2025, HBPA BC Financial Statements.</a:t>
            </a:r>
          </a:p>
          <a:p>
            <a:pPr marL="0" indent="0">
              <a:lnSpc>
                <a:spcPct val="90000"/>
              </a:lnSpc>
              <a:buNone/>
            </a:pPr>
            <a:r>
              <a:rPr lang="en-US" sz="2000" dirty="0"/>
              <a:t>Moved  (__________)  seconded (_________)</a:t>
            </a:r>
          </a:p>
          <a:p>
            <a:pPr marL="0" indent="0">
              <a:lnSpc>
                <a:spcPct val="90000"/>
              </a:lnSpc>
              <a:buNone/>
            </a:pPr>
            <a:r>
              <a:rPr lang="en-US" sz="2000" dirty="0"/>
              <a:t>Questions or concerns?</a:t>
            </a:r>
          </a:p>
          <a:p>
            <a:pPr marL="0" indent="0">
              <a:lnSpc>
                <a:spcPct val="90000"/>
              </a:lnSpc>
              <a:buNone/>
            </a:pPr>
            <a:r>
              <a:rPr lang="en-US" sz="2000" dirty="0"/>
              <a:t>Call the Question:</a:t>
            </a:r>
            <a:endParaRPr lang="en-CA" sz="2000" dirty="0"/>
          </a:p>
        </p:txBody>
      </p:sp>
    </p:spTree>
    <p:extLst>
      <p:ext uri="{BB962C8B-B14F-4D97-AF65-F5344CB8AC3E}">
        <p14:creationId xmlns:p14="http://schemas.microsoft.com/office/powerpoint/2010/main" val="406404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B396-FDB3-DA52-3494-3621CCD09522}"/>
              </a:ext>
            </a:extLst>
          </p:cNvPr>
          <p:cNvSpPr>
            <a:spLocks noGrp="1"/>
          </p:cNvSpPr>
          <p:nvPr>
            <p:ph type="title"/>
          </p:nvPr>
        </p:nvSpPr>
        <p:spPr>
          <a:xfrm>
            <a:off x="2849562" y="609600"/>
            <a:ext cx="6424440" cy="1320800"/>
          </a:xfrm>
        </p:spPr>
        <p:txBody>
          <a:bodyPr>
            <a:normAutofit/>
          </a:bodyPr>
          <a:lstStyle/>
          <a:p>
            <a:r>
              <a:rPr lang="en-US"/>
              <a:t>Industry Financial Position</a:t>
            </a:r>
            <a:endParaRPr lang="en-CA"/>
          </a:p>
        </p:txBody>
      </p:sp>
      <p:pic>
        <p:nvPicPr>
          <p:cNvPr id="5" name="Picture 4" descr="Display with stock market charts">
            <a:extLst>
              <a:ext uri="{FF2B5EF4-FFF2-40B4-BE49-F238E27FC236}">
                <a16:creationId xmlns:a16="http://schemas.microsoft.com/office/drawing/2014/main" id="{8EFF9708-6C25-199A-8224-3FBF466EC4E2}"/>
              </a:ext>
            </a:extLst>
          </p:cNvPr>
          <p:cNvPicPr>
            <a:picLocks noChangeAspect="1"/>
          </p:cNvPicPr>
          <p:nvPr/>
        </p:nvPicPr>
        <p:blipFill>
          <a:blip r:embed="rId3"/>
          <a:srcRect l="58567" r="1486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482DE042-D1BA-2691-E621-D830235AA4C5}"/>
              </a:ext>
            </a:extLst>
          </p:cNvPr>
          <p:cNvSpPr>
            <a:spLocks noGrp="1"/>
          </p:cNvSpPr>
          <p:nvPr>
            <p:ph idx="1"/>
          </p:nvPr>
        </p:nvSpPr>
        <p:spPr>
          <a:xfrm>
            <a:off x="2849561" y="1469037"/>
            <a:ext cx="7673533" cy="4572326"/>
          </a:xfrm>
        </p:spPr>
        <p:txBody>
          <a:bodyPr>
            <a:noAutofit/>
          </a:bodyPr>
          <a:lstStyle/>
          <a:p>
            <a:pPr marL="0" indent="0">
              <a:buNone/>
            </a:pPr>
            <a:r>
              <a:rPr lang="en-US" sz="2400" u="sng" dirty="0"/>
              <a:t>Overview</a:t>
            </a:r>
          </a:p>
          <a:p>
            <a:pPr marL="0" indent="0">
              <a:buNone/>
            </a:pPr>
            <a:r>
              <a:rPr lang="en-CA" sz="2400" dirty="0"/>
              <a:t>Total industry funds come from:</a:t>
            </a:r>
          </a:p>
          <a:p>
            <a:pPr marL="514350" indent="-514350">
              <a:buFont typeface="+mj-lt"/>
              <a:buAutoNum type="arabicPeriod"/>
            </a:pPr>
            <a:r>
              <a:rPr lang="en-CA" sz="2400" dirty="0"/>
              <a:t>Net Slot results from the two Great Canadian Gaming Corporation Casinos, located at Hastings Park and at Fraser Downs.</a:t>
            </a:r>
          </a:p>
          <a:p>
            <a:pPr marL="514350" indent="-514350">
              <a:buFont typeface="+mj-lt"/>
              <a:buAutoNum type="arabicPeriod"/>
            </a:pPr>
            <a:r>
              <a:rPr lang="en-CA" sz="2400" dirty="0"/>
              <a:t>A partial return of monies collected by the Provincial Government related to horse racing regulatory operations including GPEB.</a:t>
            </a:r>
          </a:p>
          <a:p>
            <a:pPr marL="514350" indent="-514350">
              <a:buFont typeface="+mj-lt"/>
              <a:buAutoNum type="arabicPeriod"/>
            </a:pPr>
            <a:r>
              <a:rPr lang="en-CA" sz="2400" dirty="0"/>
              <a:t>Net operations of TBC (Teletheatre BC) that covers BC Sportsbooks, all simulcast and on-track (both sites) racing results.</a:t>
            </a:r>
          </a:p>
        </p:txBody>
      </p:sp>
    </p:spTree>
    <p:extLst>
      <p:ext uri="{BB962C8B-B14F-4D97-AF65-F5344CB8AC3E}">
        <p14:creationId xmlns:p14="http://schemas.microsoft.com/office/powerpoint/2010/main" val="4231845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242</TotalTime>
  <Words>2120</Words>
  <Application>Microsoft Office PowerPoint</Application>
  <PresentationFormat>Widescreen</PresentationFormat>
  <Paragraphs>200</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Times New Roman</vt:lpstr>
      <vt:lpstr>Trebuchet MS</vt:lpstr>
      <vt:lpstr>Wingdings 3</vt:lpstr>
      <vt:lpstr>Facet</vt:lpstr>
      <vt:lpstr>PowerPoint Presentation</vt:lpstr>
      <vt:lpstr>Horsemen’s Benevolent and Protective Association of BC </vt:lpstr>
      <vt:lpstr>Meeting Agenda</vt:lpstr>
      <vt:lpstr>Meeting Agenda – continued</vt:lpstr>
      <vt:lpstr>Call to Order</vt:lpstr>
      <vt:lpstr>Minutes for Approval</vt:lpstr>
      <vt:lpstr>March 31, 2024, Financial Statements</vt:lpstr>
      <vt:lpstr>Finance Related Motions</vt:lpstr>
      <vt:lpstr>Industry Financial Position</vt:lpstr>
      <vt:lpstr>Industry Financial Position - continued</vt:lpstr>
      <vt:lpstr>Industry Financial Position - continued</vt:lpstr>
      <vt:lpstr>Industry Financial Position - continued</vt:lpstr>
      <vt:lpstr>President’s Report – 2024 Meet </vt:lpstr>
      <vt:lpstr>PowerPoint Presentation</vt:lpstr>
      <vt:lpstr>PowerPoint Presentation</vt:lpstr>
      <vt:lpstr>PowerPoint Presentation</vt:lpstr>
      <vt:lpstr>PowerPoint Presentation</vt:lpstr>
      <vt:lpstr>On-Going Matters and Issues</vt:lpstr>
      <vt:lpstr>Other Business and Questions??</vt:lpstr>
      <vt:lpstr>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Stajkowski</dc:creator>
  <cp:lastModifiedBy>Neil Stajkowski</cp:lastModifiedBy>
  <cp:revision>6</cp:revision>
  <dcterms:created xsi:type="dcterms:W3CDTF">2024-11-15T19:48:08Z</dcterms:created>
  <dcterms:modified xsi:type="dcterms:W3CDTF">2025-07-28T15:51:19Z</dcterms:modified>
</cp:coreProperties>
</file>